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12" r:id="rId1"/>
  </p:sldMasterIdLst>
  <p:sldIdLst>
    <p:sldId id="256" r:id="rId2"/>
    <p:sldId id="257" r:id="rId3"/>
    <p:sldId id="258" r:id="rId4"/>
    <p:sldId id="262" r:id="rId5"/>
    <p:sldId id="259" r:id="rId6"/>
    <p:sldId id="263" r:id="rId7"/>
    <p:sldId id="261"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5" r:id="rId29"/>
    <p:sldId id="286" r:id="rId30"/>
    <p:sldId id="287" r:id="rId31"/>
    <p:sldId id="288" r:id="rId32"/>
    <p:sldId id="289" r:id="rId33"/>
    <p:sldId id="284"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7" d="100"/>
          <a:sy n="87" d="100"/>
        </p:scale>
        <p:origin x="-133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pPr/>
              <a:t>1/19/12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563EE3-3774-E549-9BE9-2F7AAE8E518F}"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11507-069A-7B49-8444-BF7A61DC09E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563EE3-3774-E549-9BE9-2F7AAE8E518F}"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11507-069A-7B49-8444-BF7A61DC09E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563EE3-3774-E549-9BE9-2F7AAE8E518F}" type="datetimeFigureOut">
              <a:rPr lang="en-US" smtClean="0"/>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011507-069A-7B49-8444-BF7A61DC09E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64DDAE5B-B07C-441A-8026-C23A427A74DC}" type="datetime1">
              <a:rPr lang="en-US" smtClean="0"/>
              <a:pPr/>
              <a:t>1/19/12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8079A4-7AA8-4A4F-87E2-7781EC5097D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E563EE3-3774-E549-9BE9-2F7AAE8E518F}" type="datetimeFigureOut">
              <a:rPr lang="en-US" smtClean="0"/>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11507-069A-7B49-8444-BF7A61DC09E8}"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563EE3-3774-E549-9BE9-2F7AAE8E518F}" type="datetimeFigureOut">
              <a:rPr lang="en-US" smtClean="0"/>
              <a:t>1/19/12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011507-069A-7B49-8444-BF7A61DC09E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E563EE3-3774-E549-9BE9-2F7AAE8E518F}" type="datetimeFigureOut">
              <a:rPr lang="en-US" smtClean="0"/>
              <a:t>1/19/12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011507-069A-7B49-8444-BF7A61DC09E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563EE3-3774-E549-9BE9-2F7AAE8E518F}" type="datetimeFigureOut">
              <a:rPr lang="en-US" smtClean="0"/>
              <a:t>1/19/12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011507-069A-7B49-8444-BF7A61DC09E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0E563EE3-3774-E549-9BE9-2F7AAE8E518F}" type="datetimeFigureOut">
              <a:rPr lang="en-US" smtClean="0"/>
              <a:t>1/19/12</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2754ED01-E2A0-4C1E-8E21-014B99041579}"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Drag picture to placeholder or click icon to add</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563EE3-3774-E549-9BE9-2F7AAE8E518F}" type="datetimeFigureOut">
              <a:rPr lang="en-US" smtClean="0"/>
              <a:t>1/19/12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011507-069A-7B49-8444-BF7A61DC09E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0E563EE3-3774-E549-9BE9-2F7AAE8E518F}" type="datetimeFigureOut">
              <a:rPr lang="en-US" smtClean="0"/>
              <a:t>1/19/12</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46011507-069A-7B49-8444-BF7A61DC09E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33.xml.rels><?xml version="1.0" encoding="UTF-8" standalone="yes"?>
<Relationships xmlns="http://schemas.openxmlformats.org/package/2006/relationships"><Relationship Id="rId3" Type="http://schemas.openxmlformats.org/officeDocument/2006/relationships/hyperlink" Target="http://www.kindcompany.com/" TargetMode="External"/><Relationship Id="rId4" Type="http://schemas.openxmlformats.org/officeDocument/2006/relationships/hyperlink" Target="http://www.sectionseven.com/index2.html" TargetMode="External"/><Relationship Id="rId5" Type="http://schemas.openxmlformats.org/officeDocument/2006/relationships/hyperlink" Target="http://www.studio-output.com/" TargetMode="External"/><Relationship Id="rId6" Type="http://schemas.openxmlformats.org/officeDocument/2006/relationships/hyperlink" Target="http://www.jamesdayphoto.com/" TargetMode="External"/><Relationship Id="rId1" Type="http://schemas.openxmlformats.org/officeDocument/2006/relationships/slideLayout" Target="../slideLayouts/slideLayout2.xml"/><Relationship Id="rId2" Type="http://schemas.openxmlformats.org/officeDocument/2006/relationships/hyperlink" Target="http://www.weightshift.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Competitive Analysis:</a:t>
            </a:r>
            <a:br>
              <a:rPr lang="en-US" dirty="0" smtClean="0"/>
            </a:br>
            <a:r>
              <a:rPr lang="en-US" dirty="0" err="1" smtClean="0"/>
              <a:t>Portfolos</a:t>
            </a:r>
            <a:endParaRPr lang="en-US" dirty="0"/>
          </a:p>
        </p:txBody>
      </p:sp>
      <p:sp>
        <p:nvSpPr>
          <p:cNvPr id="3" name="Subtitle 2"/>
          <p:cNvSpPr>
            <a:spLocks noGrp="1"/>
          </p:cNvSpPr>
          <p:nvPr>
            <p:ph type="subTitle" idx="1"/>
          </p:nvPr>
        </p:nvSpPr>
        <p:spPr/>
        <p:txBody>
          <a:bodyPr/>
          <a:lstStyle/>
          <a:p>
            <a:r>
              <a:rPr lang="en-US" dirty="0" smtClean="0"/>
              <a:t>Michael Yamane</a:t>
            </a:r>
            <a:endParaRPr lang="en-US" dirty="0"/>
          </a:p>
        </p:txBody>
      </p:sp>
    </p:spTree>
    <p:extLst>
      <p:ext uri="{BB962C8B-B14F-4D97-AF65-F5344CB8AC3E}">
        <p14:creationId xmlns:p14="http://schemas.microsoft.com/office/powerpoint/2010/main" val="1351329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 &amp; Gallery </a:t>
            </a:r>
            <a:r>
              <a:rPr lang="en-US" dirty="0" smtClean="0"/>
              <a:t>	</a:t>
            </a:r>
            <a:r>
              <a:rPr lang="en-US" dirty="0"/>
              <a:t>	</a:t>
            </a:r>
            <a:r>
              <a:rPr lang="en-US" dirty="0" smtClean="0"/>
              <a:t>Interactivity</a:t>
            </a:r>
            <a:endParaRPr lang="en-US" dirty="0"/>
          </a:p>
        </p:txBody>
      </p:sp>
      <p:pic>
        <p:nvPicPr>
          <p:cNvPr id="4" name="Content Placeholder 3" descr="HeadlineGallery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798" r="-1471"/>
          <a:stretch/>
        </p:blipFill>
        <p:spPr>
          <a:xfrm>
            <a:off x="822960" y="1023637"/>
            <a:ext cx="3482128" cy="3579812"/>
          </a:xfrm>
        </p:spPr>
      </p:pic>
      <p:sp>
        <p:nvSpPr>
          <p:cNvPr id="6" name="TextBox 5"/>
          <p:cNvSpPr txBox="1"/>
          <p:nvPr/>
        </p:nvSpPr>
        <p:spPr>
          <a:xfrm>
            <a:off x="5434851" y="1256219"/>
            <a:ext cx="2909049" cy="3416320"/>
          </a:xfrm>
          <a:prstGeom prst="rect">
            <a:avLst/>
          </a:prstGeom>
          <a:noFill/>
        </p:spPr>
        <p:txBody>
          <a:bodyPr wrap="square" rtlCol="0">
            <a:spAutoFit/>
          </a:bodyPr>
          <a:lstStyle/>
          <a:p>
            <a:pPr marL="285750" indent="-285750">
              <a:buFont typeface="Arial"/>
              <a:buChar char="•"/>
            </a:pPr>
            <a:r>
              <a:rPr lang="en-US" dirty="0" smtClean="0"/>
              <a:t>When </a:t>
            </a:r>
            <a:r>
              <a:rPr lang="en-US" dirty="0" err="1" smtClean="0"/>
              <a:t>mousing</a:t>
            </a:r>
            <a:r>
              <a:rPr lang="en-US" dirty="0" smtClean="0"/>
              <a:t> over main title texts, the color changes.</a:t>
            </a:r>
          </a:p>
          <a:p>
            <a:pPr marL="285750" indent="-285750">
              <a:buFont typeface="Arial"/>
              <a:buChar char="•"/>
            </a:pPr>
            <a:r>
              <a:rPr lang="en-US" dirty="0" smtClean="0"/>
              <a:t>There are small animations on the different projects when </a:t>
            </a:r>
            <a:r>
              <a:rPr lang="en-US" dirty="0" err="1" smtClean="0"/>
              <a:t>moused</a:t>
            </a:r>
            <a:r>
              <a:rPr lang="en-US" dirty="0" smtClean="0"/>
              <a:t> over.</a:t>
            </a:r>
          </a:p>
          <a:p>
            <a:pPr marL="285750" indent="-285750">
              <a:buFont typeface="Arial"/>
              <a:buChar char="•"/>
            </a:pPr>
            <a:r>
              <a:rPr lang="en-US" dirty="0" smtClean="0"/>
              <a:t>No transitions of any kind.</a:t>
            </a:r>
          </a:p>
          <a:p>
            <a:pPr marL="285750" indent="-285750">
              <a:buFont typeface="Arial"/>
              <a:buChar char="•"/>
            </a:pPr>
            <a:r>
              <a:rPr lang="en-US" dirty="0" smtClean="0"/>
              <a:t>Bottom part of page remains anchored throughout site.</a:t>
            </a:r>
            <a:endParaRPr lang="en-US" dirty="0"/>
          </a:p>
        </p:txBody>
      </p:sp>
    </p:spTree>
    <p:extLst>
      <p:ext uri="{BB962C8B-B14F-4D97-AF65-F5344CB8AC3E}">
        <p14:creationId xmlns:p14="http://schemas.microsoft.com/office/powerpoint/2010/main" val="645135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 &amp; Gallery 		</a:t>
            </a:r>
            <a:r>
              <a:rPr lang="en-US" dirty="0" smtClean="0"/>
              <a:t>Navigation</a:t>
            </a:r>
            <a:endParaRPr lang="en-US" dirty="0"/>
          </a:p>
        </p:txBody>
      </p:sp>
      <p:pic>
        <p:nvPicPr>
          <p:cNvPr id="4" name="Content Placeholder 3" descr="HeadlineGallery2.png"/>
          <p:cNvPicPr>
            <a:picLocks noGrp="1" noChangeAspect="1"/>
          </p:cNvPicPr>
          <p:nvPr>
            <p:ph idx="1"/>
          </p:nvPr>
        </p:nvPicPr>
        <p:blipFill rotWithShape="1">
          <a:blip r:embed="rId2">
            <a:extLst>
              <a:ext uri="{28A0092B-C50C-407E-A947-70E740481C1C}">
                <a14:useLocalDpi xmlns:a14="http://schemas.microsoft.com/office/drawing/2010/main" val="0"/>
              </a:ext>
            </a:extLst>
          </a:blip>
          <a:srcRect t="41794" r="4867" b="2116"/>
          <a:stretch/>
        </p:blipFill>
        <p:spPr>
          <a:xfrm>
            <a:off x="822960" y="1706364"/>
            <a:ext cx="7155433" cy="4020320"/>
          </a:xfrm>
          <a:ln>
            <a:solidFill>
              <a:schemeClr val="tx1"/>
            </a:solidFill>
          </a:ln>
        </p:spPr>
      </p:pic>
      <p:sp>
        <p:nvSpPr>
          <p:cNvPr id="6" name="TextBox 5"/>
          <p:cNvSpPr txBox="1"/>
          <p:nvPr/>
        </p:nvSpPr>
        <p:spPr>
          <a:xfrm>
            <a:off x="286761" y="3418863"/>
            <a:ext cx="1993689" cy="1754327"/>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sz="1200" dirty="0" smtClean="0"/>
              <a:t>This portfolio has an anchored bottom portion which remains the same throughout the site. </a:t>
            </a:r>
          </a:p>
          <a:p>
            <a:pPr marL="171450" indent="-171450">
              <a:buFont typeface="Arial"/>
              <a:buChar char="•"/>
            </a:pPr>
            <a:r>
              <a:rPr lang="en-US" sz="1200" dirty="0" smtClean="0"/>
              <a:t>Instead of having special tabs at the top, this site just keeps it all at the bottom.</a:t>
            </a:r>
            <a:endParaRPr lang="en-US" sz="1200" dirty="0"/>
          </a:p>
        </p:txBody>
      </p:sp>
      <p:sp>
        <p:nvSpPr>
          <p:cNvPr id="7" name="TextBox 6"/>
          <p:cNvSpPr txBox="1"/>
          <p:nvPr/>
        </p:nvSpPr>
        <p:spPr>
          <a:xfrm>
            <a:off x="6350211" y="1198532"/>
            <a:ext cx="1993689" cy="1569660"/>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sz="1200" dirty="0" smtClean="0"/>
              <a:t>This site is mainly meant to display the work of the designer. </a:t>
            </a:r>
          </a:p>
          <a:p>
            <a:pPr marL="285750" indent="-285750">
              <a:buFont typeface="Arial"/>
              <a:buChar char="•"/>
            </a:pPr>
            <a:r>
              <a:rPr lang="en-US" sz="1200" dirty="0" smtClean="0"/>
              <a:t>There are not a lot of different places you can visit easily, besides the work they have done.</a:t>
            </a:r>
            <a:endParaRPr lang="en-US" sz="1200" dirty="0"/>
          </a:p>
        </p:txBody>
      </p:sp>
    </p:spTree>
    <p:extLst>
      <p:ext uri="{BB962C8B-B14F-4D97-AF65-F5344CB8AC3E}">
        <p14:creationId xmlns:p14="http://schemas.microsoft.com/office/powerpoint/2010/main" val="3255347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a:t>
            </a:r>
            <a:r>
              <a:rPr lang="en-US" dirty="0" err="1" smtClean="0"/>
              <a:t>ScreenShots</a:t>
            </a:r>
            <a:endParaRPr lang="en-US" dirty="0"/>
          </a:p>
        </p:txBody>
      </p:sp>
      <p:pic>
        <p:nvPicPr>
          <p:cNvPr id="4" name="Content Placeholder 3" descr="3Dscreenshots21.jpg"/>
          <p:cNvPicPr>
            <a:picLocks noGrp="1" noChangeAspect="1"/>
          </p:cNvPicPr>
          <p:nvPr>
            <p:ph idx="1"/>
          </p:nvPr>
        </p:nvPicPr>
        <p:blipFill rotWithShape="1">
          <a:blip r:embed="rId2">
            <a:extLst>
              <a:ext uri="{28A0092B-C50C-407E-A947-70E740481C1C}">
                <a14:useLocalDpi xmlns:a14="http://schemas.microsoft.com/office/drawing/2010/main" val="0"/>
              </a:ext>
            </a:extLst>
          </a:blip>
          <a:srcRect l="560" r="19"/>
          <a:stretch/>
        </p:blipFill>
        <p:spPr>
          <a:xfrm>
            <a:off x="505250" y="1100629"/>
            <a:ext cx="5642108" cy="2982084"/>
          </a:xfrm>
        </p:spPr>
      </p:pic>
      <p:pic>
        <p:nvPicPr>
          <p:cNvPr id="5" name="Picture 4" descr="3Dgri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034" y="3090224"/>
            <a:ext cx="5860406" cy="2886177"/>
          </a:xfrm>
          <a:prstGeom prst="rect">
            <a:avLst/>
          </a:prstGeom>
        </p:spPr>
      </p:pic>
      <p:sp>
        <p:nvSpPr>
          <p:cNvPr id="6" name="TextBox 5"/>
          <p:cNvSpPr txBox="1"/>
          <p:nvPr/>
        </p:nvSpPr>
        <p:spPr>
          <a:xfrm>
            <a:off x="6617751" y="1100629"/>
            <a:ext cx="1993689" cy="1569660"/>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sz="1600" dirty="0" smtClean="0"/>
              <a:t>Uses 3D effects to attract attention.</a:t>
            </a:r>
          </a:p>
          <a:p>
            <a:pPr marL="285750" indent="-285750">
              <a:buFont typeface="Arial"/>
              <a:buChar char="•"/>
            </a:pPr>
            <a:r>
              <a:rPr lang="en-US" sz="1600" dirty="0" smtClean="0"/>
              <a:t>Usually of snapshots of work.</a:t>
            </a:r>
            <a:endParaRPr lang="en-US" sz="1600" dirty="0"/>
          </a:p>
        </p:txBody>
      </p:sp>
    </p:spTree>
    <p:extLst>
      <p:ext uri="{BB962C8B-B14F-4D97-AF65-F5344CB8AC3E}">
        <p14:creationId xmlns:p14="http://schemas.microsoft.com/office/powerpoint/2010/main" val="1200143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Screenshots			Brand</a:t>
            </a:r>
            <a:endParaRPr lang="en-US" dirty="0"/>
          </a:p>
        </p:txBody>
      </p:sp>
      <p:pic>
        <p:nvPicPr>
          <p:cNvPr id="4" name="Content Placeholder 3" descr="Screen shot 2012-01-19 at 8.10.2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3" r="236"/>
          <a:stretch/>
        </p:blipFill>
        <p:spPr>
          <a:xfrm>
            <a:off x="3236331" y="1119218"/>
            <a:ext cx="2676459" cy="3579812"/>
          </a:xfrm>
        </p:spPr>
      </p:pic>
      <p:sp>
        <p:nvSpPr>
          <p:cNvPr id="5" name="TextBox 4"/>
          <p:cNvSpPr txBox="1"/>
          <p:nvPr/>
        </p:nvSpPr>
        <p:spPr>
          <a:xfrm>
            <a:off x="723736" y="1119218"/>
            <a:ext cx="2075622" cy="2308324"/>
          </a:xfrm>
          <a:prstGeom prst="rect">
            <a:avLst/>
          </a:prstGeom>
          <a:noFill/>
          <a:ln>
            <a:solidFill>
              <a:schemeClr val="tx1"/>
            </a:solidFill>
          </a:ln>
        </p:spPr>
        <p:txBody>
          <a:bodyPr wrap="square" rtlCol="0">
            <a:spAutoFit/>
          </a:bodyPr>
          <a:lstStyle/>
          <a:p>
            <a:pPr marL="285750" indent="-285750">
              <a:buFont typeface="Arial"/>
              <a:buChar char="•"/>
            </a:pPr>
            <a:r>
              <a:rPr lang="en-US" dirty="0" smtClean="0"/>
              <a:t>The brand stands out with the logo in the top left.</a:t>
            </a:r>
          </a:p>
          <a:p>
            <a:pPr marL="285750" indent="-285750">
              <a:buFont typeface="Arial"/>
              <a:buChar char="•"/>
            </a:pPr>
            <a:r>
              <a:rPr lang="en-US" dirty="0" smtClean="0"/>
              <a:t>The first page begins by boldly stating their purpose.</a:t>
            </a:r>
          </a:p>
        </p:txBody>
      </p:sp>
      <p:sp>
        <p:nvSpPr>
          <p:cNvPr id="6" name="TextBox 5"/>
          <p:cNvSpPr txBox="1"/>
          <p:nvPr/>
        </p:nvSpPr>
        <p:spPr>
          <a:xfrm>
            <a:off x="6213657" y="1119218"/>
            <a:ext cx="2075622" cy="1754327"/>
          </a:xfrm>
          <a:prstGeom prst="rect">
            <a:avLst/>
          </a:prstGeom>
          <a:noFill/>
          <a:ln>
            <a:solidFill>
              <a:schemeClr val="tx1"/>
            </a:solidFill>
          </a:ln>
        </p:spPr>
        <p:txBody>
          <a:bodyPr wrap="square" rtlCol="0">
            <a:spAutoFit/>
          </a:bodyPr>
          <a:lstStyle/>
          <a:p>
            <a:pPr marL="285750" indent="-285750">
              <a:buFont typeface="Arial"/>
              <a:buChar char="•"/>
            </a:pPr>
            <a:r>
              <a:rPr lang="en-US" dirty="0" smtClean="0"/>
              <a:t>Minimalist</a:t>
            </a:r>
          </a:p>
          <a:p>
            <a:pPr marL="285750" indent="-285750">
              <a:buFont typeface="Arial"/>
              <a:buChar char="•"/>
            </a:pPr>
            <a:r>
              <a:rPr lang="en-US" dirty="0" smtClean="0"/>
              <a:t>Edgy</a:t>
            </a:r>
          </a:p>
          <a:p>
            <a:pPr marL="285750" indent="-285750">
              <a:buFont typeface="Arial"/>
              <a:buChar char="•"/>
            </a:pPr>
            <a:r>
              <a:rPr lang="en-US" dirty="0" smtClean="0"/>
              <a:t>Clean and detailed driven</a:t>
            </a:r>
          </a:p>
          <a:p>
            <a:pPr marL="285750" indent="-285750">
              <a:buFont typeface="Arial"/>
              <a:buChar char="•"/>
            </a:pPr>
            <a:r>
              <a:rPr lang="en-US" dirty="0" smtClean="0"/>
              <a:t>Professional</a:t>
            </a:r>
          </a:p>
          <a:p>
            <a:pPr marL="285750" indent="-285750">
              <a:buFont typeface="Arial"/>
              <a:buChar char="•"/>
            </a:pPr>
            <a:r>
              <a:rPr lang="en-US" dirty="0" smtClean="0"/>
              <a:t>High-caliber</a:t>
            </a:r>
          </a:p>
        </p:txBody>
      </p:sp>
    </p:spTree>
    <p:extLst>
      <p:ext uri="{BB962C8B-B14F-4D97-AF65-F5344CB8AC3E}">
        <p14:creationId xmlns:p14="http://schemas.microsoft.com/office/powerpoint/2010/main" val="350068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Screenshots		Functionality</a:t>
            </a:r>
            <a:endParaRPr lang="en-US" dirty="0"/>
          </a:p>
        </p:txBody>
      </p:sp>
      <p:pic>
        <p:nvPicPr>
          <p:cNvPr id="4" name="Content Placeholder 3" descr="3Dgrid.png"/>
          <p:cNvPicPr>
            <a:picLocks noGrp="1" noChangeAspect="1"/>
          </p:cNvPicPr>
          <p:nvPr>
            <p:ph idx="1"/>
          </p:nvPr>
        </p:nvPicPr>
        <p:blipFill>
          <a:blip r:embed="rId2">
            <a:extLst>
              <a:ext uri="{28A0092B-C50C-407E-A947-70E740481C1C}">
                <a14:useLocalDpi xmlns:a14="http://schemas.microsoft.com/office/drawing/2010/main" val="0"/>
              </a:ext>
            </a:extLst>
          </a:blip>
          <a:srcRect t="1680" b="1680"/>
          <a:stretch>
            <a:fillRect/>
          </a:stretch>
        </p:blipFill>
        <p:spPr>
          <a:xfrm>
            <a:off x="822960" y="1100629"/>
            <a:ext cx="6059364" cy="2884162"/>
          </a:xfrm>
        </p:spPr>
      </p:pic>
      <p:sp>
        <p:nvSpPr>
          <p:cNvPr id="5" name="TextBox 4"/>
          <p:cNvSpPr txBox="1"/>
          <p:nvPr/>
        </p:nvSpPr>
        <p:spPr>
          <a:xfrm>
            <a:off x="822960" y="4137330"/>
            <a:ext cx="6059364" cy="1200329"/>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Functionally, this site is lacking some elements that would make it a lot easier to use.</a:t>
            </a:r>
          </a:p>
          <a:p>
            <a:pPr marL="285750" indent="-285750">
              <a:buFont typeface="Arial"/>
              <a:buChar char="•"/>
            </a:pPr>
            <a:r>
              <a:rPr lang="en-US" dirty="0" smtClean="0"/>
              <a:t>Because of the gallery 3D animations and the layout, it is hard to see the site in the bigger picture sense.</a:t>
            </a:r>
          </a:p>
        </p:txBody>
      </p:sp>
    </p:spTree>
    <p:extLst>
      <p:ext uri="{BB962C8B-B14F-4D97-AF65-F5344CB8AC3E}">
        <p14:creationId xmlns:p14="http://schemas.microsoft.com/office/powerpoint/2010/main" val="1598932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Screenshots		interactivity</a:t>
            </a:r>
            <a:endParaRPr lang="en-US" dirty="0"/>
          </a:p>
        </p:txBody>
      </p:sp>
      <p:pic>
        <p:nvPicPr>
          <p:cNvPr id="4" name="Content Placeholder 3" descr="Screen shot 2012-01-19 at 8.35.17 PM.png"/>
          <p:cNvPicPr>
            <a:picLocks noGrp="1" noChangeAspect="1"/>
          </p:cNvPicPr>
          <p:nvPr>
            <p:ph idx="1"/>
          </p:nvPr>
        </p:nvPicPr>
        <p:blipFill>
          <a:blip r:embed="rId2">
            <a:extLst>
              <a:ext uri="{28A0092B-C50C-407E-A947-70E740481C1C}">
                <a14:useLocalDpi xmlns:a14="http://schemas.microsoft.com/office/drawing/2010/main" val="0"/>
              </a:ext>
            </a:extLst>
          </a:blip>
          <a:srcRect t="3361" b="3361"/>
          <a:stretch>
            <a:fillRect/>
          </a:stretch>
        </p:blipFill>
        <p:spPr/>
      </p:pic>
      <p:sp>
        <p:nvSpPr>
          <p:cNvPr id="5" name="TextBox 4"/>
          <p:cNvSpPr txBox="1"/>
          <p:nvPr/>
        </p:nvSpPr>
        <p:spPr>
          <a:xfrm>
            <a:off x="290399" y="1529310"/>
            <a:ext cx="1894465" cy="2308324"/>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On this site, the cursor becomes a translucent “x”</a:t>
            </a:r>
          </a:p>
          <a:p>
            <a:pPr marL="285750" indent="-285750">
              <a:buFont typeface="Arial"/>
              <a:buChar char="•"/>
            </a:pPr>
            <a:r>
              <a:rPr lang="en-US" dirty="0" smtClean="0"/>
              <a:t>When scrolling over certain images a </a:t>
            </a:r>
            <a:r>
              <a:rPr lang="en-US" dirty="0" err="1" smtClean="0"/>
              <a:t>url</a:t>
            </a:r>
            <a:r>
              <a:rPr lang="en-US" dirty="0" smtClean="0"/>
              <a:t> link appears.</a:t>
            </a:r>
          </a:p>
        </p:txBody>
      </p:sp>
      <p:sp>
        <p:nvSpPr>
          <p:cNvPr id="6" name="TextBox 5"/>
          <p:cNvSpPr txBox="1"/>
          <p:nvPr/>
        </p:nvSpPr>
        <p:spPr>
          <a:xfrm>
            <a:off x="5953756" y="3664814"/>
            <a:ext cx="1802514" cy="2031325"/>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After clicking on a project there is a lot of animation, unfolding the images like an accordion.</a:t>
            </a:r>
          </a:p>
        </p:txBody>
      </p:sp>
    </p:spTree>
    <p:extLst>
      <p:ext uri="{BB962C8B-B14F-4D97-AF65-F5344CB8AC3E}">
        <p14:creationId xmlns:p14="http://schemas.microsoft.com/office/powerpoint/2010/main" val="1196186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3d Screenshots		Navigation</a:t>
            </a:r>
            <a:endParaRPr lang="en-US" dirty="0"/>
          </a:p>
        </p:txBody>
      </p:sp>
      <p:pic>
        <p:nvPicPr>
          <p:cNvPr id="4" name="Content Placeholder 3" descr="3Dgrid.png"/>
          <p:cNvPicPr>
            <a:picLocks noGrp="1" noChangeAspect="1"/>
          </p:cNvPicPr>
          <p:nvPr>
            <p:ph idx="1"/>
          </p:nvPr>
        </p:nvPicPr>
        <p:blipFill rotWithShape="1">
          <a:blip r:embed="rId2">
            <a:extLst>
              <a:ext uri="{28A0092B-C50C-407E-A947-70E740481C1C}">
                <a14:useLocalDpi xmlns:a14="http://schemas.microsoft.com/office/drawing/2010/main" val="0"/>
              </a:ext>
            </a:extLst>
          </a:blip>
          <a:srcRect l="-9" r="-91"/>
          <a:stretch/>
        </p:blipFill>
        <p:spPr>
          <a:xfrm>
            <a:off x="3472370" y="2298515"/>
            <a:ext cx="4871530" cy="2446206"/>
          </a:xfrm>
        </p:spPr>
      </p:pic>
      <p:sp>
        <p:nvSpPr>
          <p:cNvPr id="5" name="TextBox 4"/>
          <p:cNvSpPr txBox="1"/>
          <p:nvPr/>
        </p:nvSpPr>
        <p:spPr>
          <a:xfrm>
            <a:off x="942222" y="1051402"/>
            <a:ext cx="2130243" cy="5078314"/>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It is fairly hard to navigate this site because you have to close a project if you want to look at another. </a:t>
            </a:r>
          </a:p>
          <a:p>
            <a:pPr marL="285750" indent="-285750">
              <a:buFont typeface="Arial"/>
              <a:buChar char="•"/>
            </a:pPr>
            <a:r>
              <a:rPr lang="en-US" dirty="0" smtClean="0"/>
              <a:t>At times there is too much information.</a:t>
            </a:r>
          </a:p>
          <a:p>
            <a:pPr marL="285750" indent="-285750">
              <a:buFont typeface="Arial"/>
              <a:buChar char="•"/>
            </a:pPr>
            <a:r>
              <a:rPr lang="en-US" dirty="0" smtClean="0"/>
              <a:t>The “contact us” part of this site is a pop-up which needs to be activated by scrolling over a certain area on the screen.</a:t>
            </a:r>
          </a:p>
        </p:txBody>
      </p:sp>
    </p:spTree>
    <p:extLst>
      <p:ext uri="{BB962C8B-B14F-4D97-AF65-F5344CB8AC3E}">
        <p14:creationId xmlns:p14="http://schemas.microsoft.com/office/powerpoint/2010/main" val="3012605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Grid</a:t>
            </a:r>
            <a:endParaRPr lang="en-US" dirty="0"/>
          </a:p>
        </p:txBody>
      </p:sp>
      <p:pic>
        <p:nvPicPr>
          <p:cNvPr id="4" name="Content Placeholder 3" descr="Powergrid.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03"/>
          <a:stretch/>
        </p:blipFill>
        <p:spPr>
          <a:xfrm>
            <a:off x="822960" y="1100628"/>
            <a:ext cx="4092985" cy="3579849"/>
          </a:xfrm>
        </p:spPr>
      </p:pic>
      <p:pic>
        <p:nvPicPr>
          <p:cNvPr id="5" name="Picture 4" descr="PowerGrid2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266" y="1100628"/>
            <a:ext cx="2870634" cy="3579849"/>
          </a:xfrm>
          <a:prstGeom prst="rect">
            <a:avLst/>
          </a:prstGeom>
        </p:spPr>
      </p:pic>
      <p:sp>
        <p:nvSpPr>
          <p:cNvPr id="6" name="TextBox 5"/>
          <p:cNvSpPr txBox="1"/>
          <p:nvPr/>
        </p:nvSpPr>
        <p:spPr>
          <a:xfrm>
            <a:off x="822960" y="4680477"/>
            <a:ext cx="6059364" cy="646331"/>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Utilizes many boxes to organize a large amount of information.</a:t>
            </a:r>
          </a:p>
        </p:txBody>
      </p:sp>
    </p:spTree>
    <p:extLst>
      <p:ext uri="{BB962C8B-B14F-4D97-AF65-F5344CB8AC3E}">
        <p14:creationId xmlns:p14="http://schemas.microsoft.com/office/powerpoint/2010/main" val="2343598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Grid				brand</a:t>
            </a:r>
            <a:endParaRPr lang="en-US" dirty="0"/>
          </a:p>
        </p:txBody>
      </p:sp>
      <p:pic>
        <p:nvPicPr>
          <p:cNvPr id="6" name="Content Placeholder 5" descr="Powergrid.png"/>
          <p:cNvPicPr>
            <a:picLocks noGrp="1" noChangeAspect="1"/>
          </p:cNvPicPr>
          <p:nvPr>
            <p:ph idx="1"/>
          </p:nvPr>
        </p:nvPicPr>
        <p:blipFill rotWithShape="1">
          <a:blip r:embed="rId2">
            <a:extLst>
              <a:ext uri="{28A0092B-C50C-407E-A947-70E740481C1C}">
                <a14:useLocalDpi xmlns:a14="http://schemas.microsoft.com/office/drawing/2010/main" val="0"/>
              </a:ext>
            </a:extLst>
          </a:blip>
          <a:srcRect b="33981"/>
          <a:stretch/>
        </p:blipFill>
        <p:spPr>
          <a:xfrm>
            <a:off x="822960" y="1196210"/>
            <a:ext cx="7520940" cy="4456776"/>
          </a:xfrm>
        </p:spPr>
      </p:pic>
      <p:sp>
        <p:nvSpPr>
          <p:cNvPr id="7" name="TextBox 6"/>
          <p:cNvSpPr txBox="1"/>
          <p:nvPr/>
        </p:nvSpPr>
        <p:spPr>
          <a:xfrm>
            <a:off x="822960" y="5762222"/>
            <a:ext cx="6059364" cy="646331"/>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This site uses a small logo in the top left corner.</a:t>
            </a:r>
          </a:p>
          <a:p>
            <a:pPr marL="285750" indent="-285750">
              <a:buFont typeface="Arial"/>
              <a:buChar char="•"/>
            </a:pPr>
            <a:r>
              <a:rPr lang="en-US" dirty="0" smtClean="0"/>
              <a:t>Fairly simple design and color scheme convey neatness.</a:t>
            </a:r>
          </a:p>
        </p:txBody>
      </p:sp>
      <p:sp>
        <p:nvSpPr>
          <p:cNvPr id="8" name="TextBox 7"/>
          <p:cNvSpPr txBox="1"/>
          <p:nvPr/>
        </p:nvSpPr>
        <p:spPr>
          <a:xfrm>
            <a:off x="7036169" y="2351854"/>
            <a:ext cx="1662771" cy="1200329"/>
          </a:xfrm>
          <a:prstGeom prst="rect">
            <a:avLst/>
          </a:prstGeom>
          <a:solidFill>
            <a:schemeClr val="bg1"/>
          </a:solidFill>
          <a:ln>
            <a:solidFill>
              <a:schemeClr val="tx1"/>
            </a:solidFill>
          </a:ln>
        </p:spPr>
        <p:txBody>
          <a:bodyPr wrap="square" rtlCol="0">
            <a:spAutoFit/>
          </a:bodyPr>
          <a:lstStyle/>
          <a:p>
            <a:r>
              <a:rPr lang="en-US" dirty="0" smtClean="0"/>
              <a:t>Brand Traits</a:t>
            </a:r>
          </a:p>
          <a:p>
            <a:pPr marL="285750" indent="-285750">
              <a:buFont typeface="Arial"/>
              <a:buChar char="•"/>
            </a:pPr>
            <a:r>
              <a:rPr lang="en-US" dirty="0" smtClean="0"/>
              <a:t>Clean</a:t>
            </a:r>
          </a:p>
          <a:p>
            <a:pPr marL="285750" indent="-285750">
              <a:buFont typeface="Arial"/>
              <a:buChar char="•"/>
            </a:pPr>
            <a:r>
              <a:rPr lang="en-US" dirty="0" smtClean="0"/>
              <a:t>Simple </a:t>
            </a:r>
          </a:p>
          <a:p>
            <a:pPr marL="285750" indent="-285750">
              <a:buFont typeface="Arial"/>
              <a:buChar char="•"/>
            </a:pPr>
            <a:r>
              <a:rPr lang="en-US" dirty="0" smtClean="0"/>
              <a:t>Modern</a:t>
            </a:r>
          </a:p>
        </p:txBody>
      </p:sp>
    </p:spTree>
    <p:extLst>
      <p:ext uri="{BB962C8B-B14F-4D97-AF65-F5344CB8AC3E}">
        <p14:creationId xmlns:p14="http://schemas.microsoft.com/office/powerpoint/2010/main" val="3209611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Grid			Functionality</a:t>
            </a:r>
            <a:endParaRPr lang="en-US" dirty="0"/>
          </a:p>
        </p:txBody>
      </p:sp>
      <p:pic>
        <p:nvPicPr>
          <p:cNvPr id="4" name="Content Placeholder 3" descr="Powergrid.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 r="613"/>
          <a:stretch/>
        </p:blipFill>
        <p:spPr>
          <a:xfrm>
            <a:off x="822960" y="1100628"/>
            <a:ext cx="4055655" cy="3579849"/>
          </a:xfrm>
        </p:spPr>
      </p:pic>
      <p:sp>
        <p:nvSpPr>
          <p:cNvPr id="5" name="TextBox 4"/>
          <p:cNvSpPr txBox="1"/>
          <p:nvPr/>
        </p:nvSpPr>
        <p:spPr>
          <a:xfrm>
            <a:off x="5298298" y="1108892"/>
            <a:ext cx="3400194" cy="3139321"/>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Although it may not seem like there are a lot of projects based on the home page, there are many in-depth supplementary project pages (organized in a grid pattern).</a:t>
            </a:r>
          </a:p>
          <a:p>
            <a:pPr marL="285750" indent="-285750">
              <a:buFont typeface="Arial"/>
              <a:buChar char="•"/>
            </a:pPr>
            <a:r>
              <a:rPr lang="en-US" dirty="0" smtClean="0"/>
              <a:t>This site functions very well, the captions are clear and concise.</a:t>
            </a:r>
          </a:p>
          <a:p>
            <a:pPr marL="285750" indent="-285750">
              <a:buFont typeface="Arial"/>
              <a:buChar char="•"/>
            </a:pPr>
            <a:r>
              <a:rPr lang="en-US" dirty="0" smtClean="0"/>
              <a:t>There are no overwhelming animations.</a:t>
            </a:r>
          </a:p>
        </p:txBody>
      </p:sp>
    </p:spTree>
    <p:extLst>
      <p:ext uri="{BB962C8B-B14F-4D97-AF65-F5344CB8AC3E}">
        <p14:creationId xmlns:p14="http://schemas.microsoft.com/office/powerpoint/2010/main" val="804645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Boxes Design</a:t>
            </a:r>
            <a:endParaRPr lang="en-US" dirty="0"/>
          </a:p>
        </p:txBody>
      </p:sp>
      <p:pic>
        <p:nvPicPr>
          <p:cNvPr id="5" name="Content Placeholder 4" descr="5boxes21.jpg"/>
          <p:cNvPicPr>
            <a:picLocks noGrp="1" noChangeAspect="1"/>
          </p:cNvPicPr>
          <p:nvPr>
            <p:ph idx="1"/>
          </p:nvPr>
        </p:nvPicPr>
        <p:blipFill>
          <a:blip r:embed="rId2">
            <a:extLst>
              <a:ext uri="{28A0092B-C50C-407E-A947-70E740481C1C}">
                <a14:useLocalDpi xmlns:a14="http://schemas.microsoft.com/office/drawing/2010/main" val="0"/>
              </a:ext>
            </a:extLst>
          </a:blip>
          <a:srcRect l="11537" r="11537"/>
          <a:stretch>
            <a:fillRect/>
          </a:stretch>
        </p:blipFill>
        <p:spPr>
          <a:xfrm>
            <a:off x="822325" y="1100138"/>
            <a:ext cx="3629025" cy="3579812"/>
          </a:xfrm>
        </p:spPr>
      </p:pic>
      <p:pic>
        <p:nvPicPr>
          <p:cNvPr id="11" name="Picture 10" descr="5boxe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3376" y="1100138"/>
            <a:ext cx="3210524" cy="2372996"/>
          </a:xfrm>
          <a:prstGeom prst="rect">
            <a:avLst/>
          </a:prstGeom>
        </p:spPr>
      </p:pic>
      <p:sp>
        <p:nvSpPr>
          <p:cNvPr id="12" name="TextBox 11"/>
          <p:cNvSpPr txBox="1"/>
          <p:nvPr/>
        </p:nvSpPr>
        <p:spPr>
          <a:xfrm>
            <a:off x="1543061" y="1999426"/>
            <a:ext cx="2102932" cy="830997"/>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sz="1200" dirty="0" smtClean="0"/>
              <a:t>Larger version of the three boxes design.</a:t>
            </a:r>
          </a:p>
          <a:p>
            <a:pPr marL="285750" indent="-285750">
              <a:buFont typeface="Arial"/>
              <a:buChar char="•"/>
            </a:pPr>
            <a:r>
              <a:rPr lang="en-US" sz="1200" dirty="0" smtClean="0"/>
              <a:t>Allows for more content to be organized.</a:t>
            </a:r>
            <a:endParaRPr lang="en-US" sz="1200" dirty="0"/>
          </a:p>
        </p:txBody>
      </p:sp>
      <p:sp>
        <p:nvSpPr>
          <p:cNvPr id="13" name="TextBox 12"/>
          <p:cNvSpPr txBox="1"/>
          <p:nvPr/>
        </p:nvSpPr>
        <p:spPr>
          <a:xfrm>
            <a:off x="2594527" y="4079785"/>
            <a:ext cx="6131725" cy="1200329"/>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This layout uses the 5 Boxes Design.</a:t>
            </a:r>
          </a:p>
          <a:p>
            <a:pPr marL="285750" indent="-285750">
              <a:buFont typeface="Arial"/>
              <a:buChar char="•"/>
            </a:pPr>
            <a:r>
              <a:rPr lang="en-US" dirty="0" smtClean="0"/>
              <a:t>Navigation bar at top, flows down into large image, then divides into categories below.</a:t>
            </a:r>
          </a:p>
          <a:p>
            <a:pPr marL="285750" indent="-285750">
              <a:buFont typeface="Arial"/>
              <a:buChar char="•"/>
            </a:pPr>
            <a:r>
              <a:rPr lang="en-US" dirty="0" smtClean="0"/>
              <a:t>Presents a lot of information without overwhelming user.</a:t>
            </a:r>
            <a:endParaRPr lang="en-US" dirty="0"/>
          </a:p>
        </p:txBody>
      </p:sp>
    </p:spTree>
    <p:extLst>
      <p:ext uri="{BB962C8B-B14F-4D97-AF65-F5344CB8AC3E}">
        <p14:creationId xmlns:p14="http://schemas.microsoft.com/office/powerpoint/2010/main" val="877894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Grid			Interactivity</a:t>
            </a:r>
            <a:endParaRPr lang="en-US" dirty="0"/>
          </a:p>
        </p:txBody>
      </p:sp>
      <p:pic>
        <p:nvPicPr>
          <p:cNvPr id="4" name="Content Placeholder 3" descr="Powergrid.png"/>
          <p:cNvPicPr>
            <a:picLocks noGrp="1" noChangeAspect="1"/>
          </p:cNvPicPr>
          <p:nvPr>
            <p:ph idx="1"/>
          </p:nvPr>
        </p:nvPicPr>
        <p:blipFill rotWithShape="1">
          <a:blip r:embed="rId2">
            <a:extLst>
              <a:ext uri="{28A0092B-C50C-407E-A947-70E740481C1C}">
                <a14:useLocalDpi xmlns:a14="http://schemas.microsoft.com/office/drawing/2010/main" val="0"/>
              </a:ext>
            </a:extLst>
          </a:blip>
          <a:srcRect t="45750"/>
          <a:stretch/>
        </p:blipFill>
        <p:spPr/>
      </p:pic>
      <p:sp>
        <p:nvSpPr>
          <p:cNvPr id="6" name="TextBox 5"/>
          <p:cNvSpPr txBox="1"/>
          <p:nvPr/>
        </p:nvSpPr>
        <p:spPr>
          <a:xfrm>
            <a:off x="2065602" y="4066022"/>
            <a:ext cx="6059364" cy="1754327"/>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This site has the option of two separate view modes; mosaic and grid.</a:t>
            </a:r>
          </a:p>
          <a:p>
            <a:pPr marL="285750" indent="-285750">
              <a:buFont typeface="Arial"/>
              <a:buChar char="•"/>
            </a:pPr>
            <a:r>
              <a:rPr lang="en-US" dirty="0" smtClean="0"/>
              <a:t>Different parts of the site use different animations and layouts to keep the scene changing.</a:t>
            </a:r>
          </a:p>
          <a:p>
            <a:pPr marL="285750" indent="-285750">
              <a:buFont typeface="Arial"/>
              <a:buChar char="•"/>
            </a:pPr>
            <a:r>
              <a:rPr lang="en-US" dirty="0" smtClean="0"/>
              <a:t>Images are slightly enlarged when </a:t>
            </a:r>
            <a:r>
              <a:rPr lang="en-US" dirty="0" err="1" smtClean="0"/>
              <a:t>moused</a:t>
            </a:r>
            <a:r>
              <a:rPr lang="en-US" dirty="0" smtClean="0"/>
              <a:t> over.</a:t>
            </a:r>
          </a:p>
          <a:p>
            <a:pPr marL="285750" indent="-285750">
              <a:buFont typeface="Arial"/>
              <a:buChar char="•"/>
            </a:pPr>
            <a:r>
              <a:rPr lang="en-US" dirty="0" smtClean="0"/>
              <a:t>There is a small photo slideshow on the home page.</a:t>
            </a:r>
          </a:p>
        </p:txBody>
      </p:sp>
    </p:spTree>
    <p:extLst>
      <p:ext uri="{BB962C8B-B14F-4D97-AF65-F5344CB8AC3E}">
        <p14:creationId xmlns:p14="http://schemas.microsoft.com/office/powerpoint/2010/main" val="2192799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Power Grid			Navigation</a:t>
            </a:r>
            <a:endParaRPr lang="en-US" dirty="0"/>
          </a:p>
        </p:txBody>
      </p:sp>
      <p:pic>
        <p:nvPicPr>
          <p:cNvPr id="6" name="Content Placeholder 5" descr="Powergrid.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80" r="-314"/>
          <a:stretch/>
        </p:blipFill>
        <p:spPr>
          <a:xfrm>
            <a:off x="4278225" y="914400"/>
            <a:ext cx="4065675" cy="3579849"/>
          </a:xfrm>
        </p:spPr>
      </p:pic>
      <p:sp>
        <p:nvSpPr>
          <p:cNvPr id="7" name="TextBox 6"/>
          <p:cNvSpPr txBox="1"/>
          <p:nvPr/>
        </p:nvSpPr>
        <p:spPr>
          <a:xfrm>
            <a:off x="827969" y="914400"/>
            <a:ext cx="2713791" cy="3970318"/>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The top bar remains the same throughout the site, which provides easy navigation.</a:t>
            </a:r>
          </a:p>
          <a:p>
            <a:pPr marL="285750" indent="-285750">
              <a:buFont typeface="Arial"/>
              <a:buChar char="•"/>
            </a:pPr>
            <a:r>
              <a:rPr lang="en-US" dirty="0" smtClean="0"/>
              <a:t>A search box is provided to find anything on the site.</a:t>
            </a:r>
          </a:p>
          <a:p>
            <a:pPr marL="285750" indent="-285750">
              <a:buFont typeface="Arial"/>
              <a:buChar char="•"/>
            </a:pPr>
            <a:r>
              <a:rPr lang="en-US" dirty="0" smtClean="0"/>
              <a:t>In addition to the main categories, there are also subcategories which help navigate to popular places on the site.</a:t>
            </a:r>
          </a:p>
        </p:txBody>
      </p:sp>
    </p:spTree>
    <p:extLst>
      <p:ext uri="{BB962C8B-B14F-4D97-AF65-F5344CB8AC3E}">
        <p14:creationId xmlns:p14="http://schemas.microsoft.com/office/powerpoint/2010/main" val="4193959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eaturedPhoto2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914400"/>
            <a:ext cx="6477000" cy="3365500"/>
          </a:xfrm>
          <a:prstGeom prst="rect">
            <a:avLst/>
          </a:prstGeom>
        </p:spPr>
      </p:pic>
      <p:sp>
        <p:nvSpPr>
          <p:cNvPr id="2" name="Title 1"/>
          <p:cNvSpPr>
            <a:spLocks noGrp="1"/>
          </p:cNvSpPr>
          <p:nvPr>
            <p:ph type="title"/>
          </p:nvPr>
        </p:nvSpPr>
        <p:spPr/>
        <p:txBody>
          <a:bodyPr/>
          <a:lstStyle/>
          <a:p>
            <a:r>
              <a:rPr lang="en-US" dirty="0" smtClean="0"/>
              <a:t>Featured Photo</a:t>
            </a:r>
            <a:endParaRPr lang="en-US" dirty="0"/>
          </a:p>
        </p:txBody>
      </p:sp>
      <p:pic>
        <p:nvPicPr>
          <p:cNvPr id="4" name="Content Placeholder 3" descr="FeaturedPhoto.png"/>
          <p:cNvPicPr>
            <a:picLocks noGrp="1" noChangeAspect="1"/>
          </p:cNvPicPr>
          <p:nvPr>
            <p:ph idx="1"/>
          </p:nvPr>
        </p:nvPicPr>
        <p:blipFill rotWithShape="1">
          <a:blip r:embed="rId3">
            <a:extLst>
              <a:ext uri="{28A0092B-C50C-407E-A947-70E740481C1C}">
                <a14:useLocalDpi xmlns:a14="http://schemas.microsoft.com/office/drawing/2010/main" val="0"/>
              </a:ext>
            </a:extLst>
          </a:blip>
          <a:srcRect r="239" b="39120"/>
          <a:stretch/>
        </p:blipFill>
        <p:spPr>
          <a:xfrm>
            <a:off x="2653232" y="2808624"/>
            <a:ext cx="5690668" cy="3579849"/>
          </a:xfrm>
        </p:spPr>
      </p:pic>
      <p:sp>
        <p:nvSpPr>
          <p:cNvPr id="6" name="TextBox 5"/>
          <p:cNvSpPr txBox="1"/>
          <p:nvPr/>
        </p:nvSpPr>
        <p:spPr>
          <a:xfrm>
            <a:off x="799733" y="5110098"/>
            <a:ext cx="2467992" cy="923330"/>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Using a photo as the main attraction on the site.</a:t>
            </a:r>
          </a:p>
        </p:txBody>
      </p:sp>
    </p:spTree>
    <p:extLst>
      <p:ext uri="{BB962C8B-B14F-4D97-AF65-F5344CB8AC3E}">
        <p14:creationId xmlns:p14="http://schemas.microsoft.com/office/powerpoint/2010/main" val="29590083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Featured photo			brand</a:t>
            </a:r>
            <a:endParaRPr lang="en-US" dirty="0"/>
          </a:p>
        </p:txBody>
      </p:sp>
      <p:pic>
        <p:nvPicPr>
          <p:cNvPr id="6" name="Content Placeholder 5" descr="FeaturedPhoto.png"/>
          <p:cNvPicPr>
            <a:picLocks noGrp="1" noChangeAspect="1"/>
          </p:cNvPicPr>
          <p:nvPr>
            <p:ph idx="1"/>
          </p:nvPr>
        </p:nvPicPr>
        <p:blipFill rotWithShape="1">
          <a:blip r:embed="rId2">
            <a:extLst>
              <a:ext uri="{28A0092B-C50C-407E-A947-70E740481C1C}">
                <a14:useLocalDpi xmlns:a14="http://schemas.microsoft.com/office/drawing/2010/main" val="0"/>
              </a:ext>
            </a:extLst>
          </a:blip>
          <a:srcRect b="47882"/>
          <a:stretch/>
        </p:blipFill>
        <p:spPr/>
      </p:pic>
      <p:sp>
        <p:nvSpPr>
          <p:cNvPr id="7" name="TextBox 6"/>
          <p:cNvSpPr txBox="1"/>
          <p:nvPr/>
        </p:nvSpPr>
        <p:spPr>
          <a:xfrm>
            <a:off x="822960" y="4680477"/>
            <a:ext cx="6059364" cy="646331"/>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By having a single image from the collection as the home page, it makes a dramatic statement to the user.</a:t>
            </a:r>
          </a:p>
        </p:txBody>
      </p:sp>
      <p:sp>
        <p:nvSpPr>
          <p:cNvPr id="8" name="TextBox 7"/>
          <p:cNvSpPr txBox="1"/>
          <p:nvPr/>
        </p:nvSpPr>
        <p:spPr>
          <a:xfrm>
            <a:off x="6718460" y="1556619"/>
            <a:ext cx="1925860" cy="1477328"/>
          </a:xfrm>
          <a:prstGeom prst="rect">
            <a:avLst/>
          </a:prstGeom>
          <a:solidFill>
            <a:schemeClr val="bg1"/>
          </a:solidFill>
          <a:ln>
            <a:solidFill>
              <a:schemeClr val="tx1"/>
            </a:solidFill>
          </a:ln>
        </p:spPr>
        <p:txBody>
          <a:bodyPr wrap="square" rtlCol="0">
            <a:spAutoFit/>
          </a:bodyPr>
          <a:lstStyle/>
          <a:p>
            <a:r>
              <a:rPr lang="en-US" dirty="0" smtClean="0"/>
              <a:t>Brand Traits</a:t>
            </a:r>
          </a:p>
          <a:p>
            <a:pPr marL="285750" indent="-285750">
              <a:buFont typeface="Arial"/>
              <a:buChar char="•"/>
            </a:pPr>
            <a:r>
              <a:rPr lang="en-US" dirty="0" smtClean="0"/>
              <a:t>Expressive</a:t>
            </a:r>
          </a:p>
          <a:p>
            <a:pPr marL="285750" indent="-285750">
              <a:buFont typeface="Arial"/>
              <a:buChar char="•"/>
            </a:pPr>
            <a:r>
              <a:rPr lang="en-US" dirty="0" smtClean="0"/>
              <a:t>Simple</a:t>
            </a:r>
          </a:p>
          <a:p>
            <a:pPr marL="285750" indent="-285750">
              <a:buFont typeface="Arial"/>
              <a:buChar char="•"/>
            </a:pPr>
            <a:r>
              <a:rPr lang="en-US" dirty="0" smtClean="0"/>
              <a:t>Dignified</a:t>
            </a:r>
          </a:p>
          <a:p>
            <a:pPr marL="285750" indent="-285750">
              <a:buFont typeface="Arial"/>
              <a:buChar char="•"/>
            </a:pPr>
            <a:r>
              <a:rPr lang="en-US" dirty="0" smtClean="0"/>
              <a:t>Studio</a:t>
            </a:r>
          </a:p>
        </p:txBody>
      </p:sp>
    </p:spTree>
    <p:extLst>
      <p:ext uri="{BB962C8B-B14F-4D97-AF65-F5344CB8AC3E}">
        <p14:creationId xmlns:p14="http://schemas.microsoft.com/office/powerpoint/2010/main" val="33097263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Featured Photo		Functionality</a:t>
            </a:r>
            <a:endParaRPr lang="en-US" dirty="0"/>
          </a:p>
        </p:txBody>
      </p:sp>
      <p:pic>
        <p:nvPicPr>
          <p:cNvPr id="4" name="Content Placeholder 3" descr="FeaturedPhoto.png"/>
          <p:cNvPicPr>
            <a:picLocks noGrp="1" noChangeAspect="1"/>
          </p:cNvPicPr>
          <p:nvPr>
            <p:ph idx="1"/>
          </p:nvPr>
        </p:nvPicPr>
        <p:blipFill rotWithShape="1">
          <a:blip r:embed="rId2">
            <a:extLst>
              <a:ext uri="{28A0092B-C50C-407E-A947-70E740481C1C}">
                <a14:useLocalDpi xmlns:a14="http://schemas.microsoft.com/office/drawing/2010/main" val="0"/>
              </a:ext>
            </a:extLst>
          </a:blip>
          <a:srcRect r="376"/>
          <a:stretch/>
        </p:blipFill>
        <p:spPr>
          <a:xfrm>
            <a:off x="822960" y="1100138"/>
            <a:ext cx="3905446" cy="3579812"/>
          </a:xfrm>
        </p:spPr>
      </p:pic>
      <p:sp>
        <p:nvSpPr>
          <p:cNvPr id="5" name="TextBox 4"/>
          <p:cNvSpPr txBox="1"/>
          <p:nvPr/>
        </p:nvSpPr>
        <p:spPr>
          <a:xfrm>
            <a:off x="5134432" y="1086483"/>
            <a:ext cx="3209468" cy="3139321"/>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Functionally, this site is very simple and easy to use.</a:t>
            </a:r>
          </a:p>
          <a:p>
            <a:pPr marL="285750" indent="-285750">
              <a:buFont typeface="Arial"/>
              <a:buChar char="•"/>
            </a:pPr>
            <a:r>
              <a:rPr lang="en-US" dirty="0" smtClean="0"/>
              <a:t>Because this is a photography portfolio there are very few words. The side bar serves as the hub of the site and easily guides to other parts of the site.</a:t>
            </a:r>
          </a:p>
          <a:p>
            <a:pPr marL="285750" indent="-285750">
              <a:buFont typeface="Arial"/>
              <a:buChar char="•"/>
            </a:pPr>
            <a:r>
              <a:rPr lang="en-US" dirty="0" smtClean="0"/>
              <a:t>Once clicked on the pictures have annotations and links to external sites.</a:t>
            </a:r>
          </a:p>
        </p:txBody>
      </p:sp>
    </p:spTree>
    <p:extLst>
      <p:ext uri="{BB962C8B-B14F-4D97-AF65-F5344CB8AC3E}">
        <p14:creationId xmlns:p14="http://schemas.microsoft.com/office/powerpoint/2010/main" val="15596978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Featured photo		interactivity</a:t>
            </a:r>
            <a:endParaRPr lang="en-US" dirty="0"/>
          </a:p>
        </p:txBody>
      </p:sp>
      <p:pic>
        <p:nvPicPr>
          <p:cNvPr id="4" name="Content Placeholder 3" descr="Screen shot 2012-01-19 at 9.21.0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936" b="1690"/>
          <a:stretch/>
        </p:blipFill>
        <p:spPr>
          <a:xfrm>
            <a:off x="822325" y="914400"/>
            <a:ext cx="7521575" cy="2375893"/>
          </a:xfrm>
        </p:spPr>
      </p:pic>
      <p:sp>
        <p:nvSpPr>
          <p:cNvPr id="5" name="TextBox 4"/>
          <p:cNvSpPr txBox="1"/>
          <p:nvPr/>
        </p:nvSpPr>
        <p:spPr>
          <a:xfrm>
            <a:off x="822960" y="3537165"/>
            <a:ext cx="6059364" cy="1477328"/>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When </a:t>
            </a:r>
            <a:r>
              <a:rPr lang="en-US" dirty="0" err="1" smtClean="0"/>
              <a:t>mousing</a:t>
            </a:r>
            <a:r>
              <a:rPr lang="en-US" dirty="0" smtClean="0"/>
              <a:t> over a subcategory, the images begin to animate on the left of the word. From there, you can click on the picture, which animates into the project page.</a:t>
            </a:r>
          </a:p>
          <a:p>
            <a:pPr marL="285750" indent="-285750">
              <a:buFont typeface="Arial"/>
              <a:buChar char="•"/>
            </a:pPr>
            <a:r>
              <a:rPr lang="en-US" dirty="0" smtClean="0"/>
              <a:t>Animation is used to cycle through photos at high rates of speed.</a:t>
            </a:r>
          </a:p>
        </p:txBody>
      </p:sp>
    </p:spTree>
    <p:extLst>
      <p:ext uri="{BB962C8B-B14F-4D97-AF65-F5344CB8AC3E}">
        <p14:creationId xmlns:p14="http://schemas.microsoft.com/office/powerpoint/2010/main" val="1455445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Featured Photo		Navigation</a:t>
            </a:r>
            <a:endParaRPr lang="en-US" dirty="0"/>
          </a:p>
        </p:txBody>
      </p:sp>
      <p:pic>
        <p:nvPicPr>
          <p:cNvPr id="4" name="Content Placeholder 3" descr="Screen shot 2012-01-19 at 9.21.09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852" b="2238"/>
          <a:stretch/>
        </p:blipFill>
        <p:spPr>
          <a:xfrm>
            <a:off x="822960" y="914400"/>
            <a:ext cx="7521575" cy="2430511"/>
          </a:xfrm>
        </p:spPr>
      </p:pic>
      <p:sp>
        <p:nvSpPr>
          <p:cNvPr id="5" name="TextBox 4"/>
          <p:cNvSpPr txBox="1"/>
          <p:nvPr/>
        </p:nvSpPr>
        <p:spPr>
          <a:xfrm>
            <a:off x="4947975" y="2983168"/>
            <a:ext cx="3396560" cy="2031325"/>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dirty="0" smtClean="0"/>
              <a:t>The navigation on this page is very basic and simple, yet very specific.</a:t>
            </a:r>
          </a:p>
          <a:p>
            <a:pPr marL="285750" indent="-285750">
              <a:buFont typeface="Arial"/>
              <a:buChar char="•"/>
            </a:pPr>
            <a:r>
              <a:rPr lang="en-US" dirty="0" smtClean="0"/>
              <a:t>Using animations and lists, one can view a large quantity of work in a short amount of time.</a:t>
            </a:r>
          </a:p>
        </p:txBody>
      </p:sp>
    </p:spTree>
    <p:extLst>
      <p:ext uri="{BB962C8B-B14F-4D97-AF65-F5344CB8AC3E}">
        <p14:creationId xmlns:p14="http://schemas.microsoft.com/office/powerpoint/2010/main" val="97191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Other Designs</a:t>
            </a:r>
            <a:endParaRPr lang="en-US" dirty="0"/>
          </a:p>
        </p:txBody>
      </p:sp>
      <p:pic>
        <p:nvPicPr>
          <p:cNvPr id="5" name="Picture 4" descr="Screen shot 2012-01-19 at 10.31.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406" y="1119218"/>
            <a:ext cx="4321065" cy="3332165"/>
          </a:xfrm>
          <a:prstGeom prst="rect">
            <a:avLst/>
          </a:prstGeom>
        </p:spPr>
      </p:pic>
      <p:graphicFrame>
        <p:nvGraphicFramePr>
          <p:cNvPr id="4" name="Content Placeholder 3"/>
          <p:cNvGraphicFramePr>
            <a:graphicFrameLocks noGrp="1"/>
          </p:cNvGraphicFramePr>
          <p:nvPr>
            <p:ph idx="1"/>
            <p:extLst>
              <p:ext uri="{D42A27DB-BD31-4B8C-83A1-F6EECF244321}">
                <p14:modId xmlns:p14="http://schemas.microsoft.com/office/powerpoint/2010/main" val="2369804029"/>
              </p:ext>
            </p:extLst>
          </p:nvPr>
        </p:nvGraphicFramePr>
        <p:xfrm>
          <a:off x="1387794" y="3716194"/>
          <a:ext cx="7521576" cy="3022600"/>
        </p:xfrm>
        <a:graphic>
          <a:graphicData uri="http://schemas.openxmlformats.org/drawingml/2006/table">
            <a:tbl>
              <a:tblPr firstRow="1" bandRow="1">
                <a:tableStyleId>{5C22544A-7EE6-4342-B048-85BDC9FD1C3A}</a:tableStyleId>
              </a:tblPr>
              <a:tblGrid>
                <a:gridCol w="1880394"/>
                <a:gridCol w="1880394"/>
                <a:gridCol w="1880394"/>
                <a:gridCol w="1880394"/>
              </a:tblGrid>
              <a:tr h="370840">
                <a:tc>
                  <a:txBody>
                    <a:bodyPr/>
                    <a:lstStyle/>
                    <a:p>
                      <a:r>
                        <a:rPr lang="en-US" dirty="0" smtClean="0"/>
                        <a:t>Brand</a:t>
                      </a:r>
                      <a:endParaRPr lang="en-US" dirty="0"/>
                    </a:p>
                  </a:txBody>
                  <a:tcPr/>
                </a:tc>
                <a:tc>
                  <a:txBody>
                    <a:bodyPr/>
                    <a:lstStyle/>
                    <a:p>
                      <a:r>
                        <a:rPr lang="en-US" dirty="0" smtClean="0"/>
                        <a:t>Functionality</a:t>
                      </a:r>
                      <a:endParaRPr lang="en-US" dirty="0"/>
                    </a:p>
                  </a:txBody>
                  <a:tcPr/>
                </a:tc>
                <a:tc>
                  <a:txBody>
                    <a:bodyPr/>
                    <a:lstStyle/>
                    <a:p>
                      <a:r>
                        <a:rPr lang="en-US" dirty="0" smtClean="0"/>
                        <a:t>Interactivity</a:t>
                      </a:r>
                      <a:endParaRPr lang="en-US" dirty="0"/>
                    </a:p>
                  </a:txBody>
                  <a:tcPr/>
                </a:tc>
                <a:tc>
                  <a:txBody>
                    <a:bodyPr/>
                    <a:lstStyle/>
                    <a:p>
                      <a:r>
                        <a:rPr lang="en-US" dirty="0" smtClean="0"/>
                        <a:t>Navigation</a:t>
                      </a:r>
                      <a:endParaRPr lang="en-US" dirty="0"/>
                    </a:p>
                  </a:txBody>
                  <a:tcPr/>
                </a:tc>
              </a:tr>
              <a:tr h="370840">
                <a:tc>
                  <a:txBody>
                    <a:bodyPr/>
                    <a:lstStyle/>
                    <a:p>
                      <a:pPr marL="285750" indent="-285750">
                        <a:buFont typeface="Arial"/>
                        <a:buChar char="•"/>
                      </a:pPr>
                      <a:r>
                        <a:rPr lang="en-US" sz="1400" dirty="0" smtClean="0"/>
                        <a:t>The brand establishes itself with its display of work; typography. </a:t>
                      </a:r>
                    </a:p>
                    <a:p>
                      <a:pPr marL="285750" indent="-285750">
                        <a:buFont typeface="Arial"/>
                        <a:buChar char="•"/>
                      </a:pPr>
                      <a:r>
                        <a:rPr lang="en-US" sz="1400" dirty="0" smtClean="0"/>
                        <a:t>Brand Traits;</a:t>
                      </a:r>
                      <a:r>
                        <a:rPr lang="en-US" sz="1400" baseline="0" dirty="0" smtClean="0"/>
                        <a:t> Versatile, modern, clean, simple.</a:t>
                      </a:r>
                      <a:endParaRPr lang="en-US" sz="1400" dirty="0"/>
                    </a:p>
                  </a:txBody>
                  <a:tcPr/>
                </a:tc>
                <a:tc>
                  <a:txBody>
                    <a:bodyPr/>
                    <a:lstStyle/>
                    <a:p>
                      <a:pPr marL="285750" indent="-285750">
                        <a:buFont typeface="Arial"/>
                        <a:buChar char="•"/>
                      </a:pPr>
                      <a:r>
                        <a:rPr lang="en-US" sz="1400" dirty="0" smtClean="0"/>
                        <a:t>After selecting a</a:t>
                      </a:r>
                      <a:r>
                        <a:rPr lang="en-US" sz="1400" baseline="0" dirty="0" smtClean="0"/>
                        <a:t> piece </a:t>
                      </a:r>
                      <a:r>
                        <a:rPr lang="en-US" sz="1400" dirty="0" smtClean="0"/>
                        <a:t>from the grid, the picture is displayed slightly</a:t>
                      </a:r>
                      <a:r>
                        <a:rPr lang="en-US" sz="1400" baseline="0" dirty="0" smtClean="0"/>
                        <a:t> larger and is not presented in a full manner. </a:t>
                      </a:r>
                    </a:p>
                    <a:p>
                      <a:pPr marL="285750" indent="-285750">
                        <a:buFont typeface="Arial"/>
                        <a:buChar char="•"/>
                      </a:pPr>
                      <a:r>
                        <a:rPr lang="en-US" sz="1400" baseline="0" dirty="0" smtClean="0"/>
                        <a:t>Missing descriptions for work, nicely made, but lacking content.</a:t>
                      </a:r>
                      <a:endParaRPr lang="en-US" sz="1400" dirty="0"/>
                    </a:p>
                  </a:txBody>
                  <a:tcPr/>
                </a:tc>
                <a:tc>
                  <a:txBody>
                    <a:bodyPr/>
                    <a:lstStyle/>
                    <a:p>
                      <a:pPr marL="285750" indent="-285750">
                        <a:buFont typeface="Arial"/>
                        <a:buChar char="•"/>
                      </a:pPr>
                      <a:r>
                        <a:rPr lang="en-US" sz="1400" dirty="0" smtClean="0"/>
                        <a:t>Twitter, Facebook, </a:t>
                      </a:r>
                      <a:r>
                        <a:rPr lang="en-US" sz="1400" dirty="0" err="1" smtClean="0"/>
                        <a:t>tumblr</a:t>
                      </a:r>
                      <a:r>
                        <a:rPr lang="en-US" sz="1400" dirty="0" smtClean="0"/>
                        <a:t> links.</a:t>
                      </a:r>
                    </a:p>
                    <a:p>
                      <a:pPr marL="285750" indent="-285750">
                        <a:buFont typeface="Arial"/>
                        <a:buChar char="•"/>
                      </a:pPr>
                      <a:r>
                        <a:rPr lang="en-US" sz="1400" dirty="0" smtClean="0"/>
                        <a:t>Client</a:t>
                      </a:r>
                      <a:r>
                        <a:rPr lang="en-US" sz="1400" baseline="0" dirty="0" smtClean="0"/>
                        <a:t> and partner links at bottom of page.</a:t>
                      </a:r>
                    </a:p>
                    <a:p>
                      <a:pPr marL="285750" indent="-285750">
                        <a:buFont typeface="Arial"/>
                        <a:buChar char="•"/>
                      </a:pPr>
                      <a:r>
                        <a:rPr lang="en-US" sz="1400" baseline="0" dirty="0" smtClean="0"/>
                        <a:t>Color change with mouse over.</a:t>
                      </a:r>
                    </a:p>
                    <a:p>
                      <a:pPr marL="285750" indent="-285750">
                        <a:buFont typeface="Arial"/>
                        <a:buChar char="•"/>
                      </a:pPr>
                      <a:r>
                        <a:rPr lang="en-US" sz="1400" baseline="0" dirty="0" smtClean="0"/>
                        <a:t>Slight color change on images as they are selected.</a:t>
                      </a:r>
                      <a:endParaRPr lang="en-US" sz="1400" dirty="0"/>
                    </a:p>
                  </a:txBody>
                  <a:tcPr/>
                </a:tc>
                <a:tc>
                  <a:txBody>
                    <a:bodyPr/>
                    <a:lstStyle/>
                    <a:p>
                      <a:pPr marL="285750" indent="-285750">
                        <a:buFont typeface="Arial"/>
                        <a:buChar char="•"/>
                      </a:pPr>
                      <a:r>
                        <a:rPr lang="en-US" sz="1400" dirty="0" smtClean="0"/>
                        <a:t>The sidebar</a:t>
                      </a:r>
                      <a:r>
                        <a:rPr lang="en-US" sz="1400" baseline="0" dirty="0" smtClean="0"/>
                        <a:t> on the left helps navigate to different page areas, but slightly confusing/unorganized.</a:t>
                      </a:r>
                    </a:p>
                    <a:p>
                      <a:pPr marL="285750" indent="-285750">
                        <a:buFont typeface="Arial"/>
                        <a:buChar char="•"/>
                      </a:pPr>
                      <a:r>
                        <a:rPr lang="en-US" sz="1400" dirty="0" smtClean="0"/>
                        <a:t>Simple</a:t>
                      </a:r>
                      <a:r>
                        <a:rPr lang="en-US" sz="1400" baseline="0" dirty="0" smtClean="0"/>
                        <a:t> grid layout helps streamline </a:t>
                      </a:r>
                      <a:r>
                        <a:rPr lang="en-US" sz="1400" baseline="0" dirty="0" err="1" smtClean="0"/>
                        <a:t>na</a:t>
                      </a:r>
                      <a:endParaRPr lang="en-US" sz="1400" dirty="0"/>
                    </a:p>
                  </a:txBody>
                  <a:tcPr/>
                </a:tc>
              </a:tr>
            </a:tbl>
          </a:graphicData>
        </a:graphic>
      </p:graphicFrame>
      <p:sp>
        <p:nvSpPr>
          <p:cNvPr id="6" name="Rectangle 5"/>
          <p:cNvSpPr/>
          <p:nvPr/>
        </p:nvSpPr>
        <p:spPr>
          <a:xfrm>
            <a:off x="5376421" y="1117996"/>
            <a:ext cx="2967479" cy="369332"/>
          </a:xfrm>
          <a:prstGeom prst="rect">
            <a:avLst/>
          </a:prstGeom>
        </p:spPr>
        <p:txBody>
          <a:bodyPr wrap="none">
            <a:spAutoFit/>
          </a:bodyPr>
          <a:lstStyle/>
          <a:p>
            <a:r>
              <a:rPr lang="en-US" dirty="0"/>
              <a:t>http://</a:t>
            </a:r>
            <a:r>
              <a:rPr lang="en-US" dirty="0" err="1"/>
              <a:t>www.subedobar.com</a:t>
            </a:r>
            <a:r>
              <a:rPr lang="en-US" dirty="0"/>
              <a:t>/</a:t>
            </a:r>
          </a:p>
        </p:txBody>
      </p:sp>
    </p:spTree>
    <p:extLst>
      <p:ext uri="{BB962C8B-B14F-4D97-AF65-F5344CB8AC3E}">
        <p14:creationId xmlns:p14="http://schemas.microsoft.com/office/powerpoint/2010/main" val="3064928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other Designs</a:t>
            </a:r>
            <a:endParaRPr lang="en-US" dirty="0"/>
          </a:p>
        </p:txBody>
      </p:sp>
      <p:pic>
        <p:nvPicPr>
          <p:cNvPr id="4" name="Content Placeholder 3" descr="Screen shot 2012-01-19 at 10.31.02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r="1474"/>
          <a:stretch/>
        </p:blipFill>
        <p:spPr>
          <a:xfrm>
            <a:off x="357683" y="914400"/>
            <a:ext cx="5771446" cy="3579812"/>
          </a:xfrm>
        </p:spPr>
      </p:pic>
      <p:sp>
        <p:nvSpPr>
          <p:cNvPr id="5" name="Rectangle 4"/>
          <p:cNvSpPr/>
          <p:nvPr/>
        </p:nvSpPr>
        <p:spPr>
          <a:xfrm>
            <a:off x="5421421" y="365760"/>
            <a:ext cx="3275256" cy="338554"/>
          </a:xfrm>
          <a:prstGeom prst="rect">
            <a:avLst/>
          </a:prstGeom>
        </p:spPr>
        <p:txBody>
          <a:bodyPr wrap="none">
            <a:spAutoFit/>
          </a:bodyPr>
          <a:lstStyle/>
          <a:p>
            <a:r>
              <a:rPr lang="en-US" sz="1600" dirty="0"/>
              <a:t>http://</a:t>
            </a:r>
            <a:r>
              <a:rPr lang="en-US" sz="1600" dirty="0" err="1"/>
              <a:t>www.windycitywebsites.com</a:t>
            </a:r>
            <a:r>
              <a:rPr lang="en-US" sz="1600" dirty="0"/>
              <a:t>/</a:t>
            </a:r>
          </a:p>
        </p:txBody>
      </p:sp>
      <p:graphicFrame>
        <p:nvGraphicFramePr>
          <p:cNvPr id="6" name="Content Placeholder 3"/>
          <p:cNvGraphicFramePr>
            <a:graphicFrameLocks/>
          </p:cNvGraphicFramePr>
          <p:nvPr>
            <p:extLst>
              <p:ext uri="{D42A27DB-BD31-4B8C-83A1-F6EECF244321}">
                <p14:modId xmlns:p14="http://schemas.microsoft.com/office/powerpoint/2010/main" val="3885379591"/>
              </p:ext>
            </p:extLst>
          </p:nvPr>
        </p:nvGraphicFramePr>
        <p:xfrm>
          <a:off x="1175101" y="3918544"/>
          <a:ext cx="7521576" cy="2377440"/>
        </p:xfrm>
        <a:graphic>
          <a:graphicData uri="http://schemas.openxmlformats.org/drawingml/2006/table">
            <a:tbl>
              <a:tblPr firstRow="1" bandRow="1">
                <a:tableStyleId>{5C22544A-7EE6-4342-B048-85BDC9FD1C3A}</a:tableStyleId>
              </a:tblPr>
              <a:tblGrid>
                <a:gridCol w="1880394"/>
                <a:gridCol w="1880394"/>
                <a:gridCol w="1880394"/>
                <a:gridCol w="1880394"/>
              </a:tblGrid>
              <a:tr h="0">
                <a:tc>
                  <a:txBody>
                    <a:bodyPr/>
                    <a:lstStyle/>
                    <a:p>
                      <a:r>
                        <a:rPr lang="en-US" dirty="0" smtClean="0"/>
                        <a:t>Brand</a:t>
                      </a:r>
                      <a:endParaRPr lang="en-US" dirty="0"/>
                    </a:p>
                  </a:txBody>
                  <a:tcPr/>
                </a:tc>
                <a:tc>
                  <a:txBody>
                    <a:bodyPr/>
                    <a:lstStyle/>
                    <a:p>
                      <a:r>
                        <a:rPr lang="en-US" dirty="0" smtClean="0"/>
                        <a:t>Functionality</a:t>
                      </a:r>
                      <a:endParaRPr lang="en-US" dirty="0"/>
                    </a:p>
                  </a:txBody>
                  <a:tcPr/>
                </a:tc>
                <a:tc>
                  <a:txBody>
                    <a:bodyPr/>
                    <a:lstStyle/>
                    <a:p>
                      <a:r>
                        <a:rPr lang="en-US" dirty="0" smtClean="0"/>
                        <a:t>Interactivity</a:t>
                      </a:r>
                      <a:endParaRPr lang="en-US" dirty="0"/>
                    </a:p>
                  </a:txBody>
                  <a:tcPr/>
                </a:tc>
                <a:tc>
                  <a:txBody>
                    <a:bodyPr/>
                    <a:lstStyle/>
                    <a:p>
                      <a:r>
                        <a:rPr lang="en-US" dirty="0" smtClean="0"/>
                        <a:t>Navigation</a:t>
                      </a:r>
                      <a:endParaRPr lang="en-US" dirty="0"/>
                    </a:p>
                  </a:txBody>
                  <a:tcPr/>
                </a:tc>
              </a:tr>
              <a:tr h="370840">
                <a:tc>
                  <a:txBody>
                    <a:bodyPr/>
                    <a:lstStyle/>
                    <a:p>
                      <a:pPr marL="285750" indent="-285750">
                        <a:buFont typeface="Arial"/>
                        <a:buChar char="•"/>
                      </a:pPr>
                      <a:r>
                        <a:rPr lang="en-US" sz="1400" dirty="0" smtClean="0"/>
                        <a:t>Brand Traits;</a:t>
                      </a:r>
                      <a:r>
                        <a:rPr lang="en-US" sz="1400" baseline="0" dirty="0" smtClean="0"/>
                        <a:t> clean, simple, flexible.</a:t>
                      </a:r>
                    </a:p>
                    <a:p>
                      <a:pPr marL="285750" indent="-285750">
                        <a:buFont typeface="Arial"/>
                        <a:buChar char="•"/>
                      </a:pPr>
                      <a:r>
                        <a:rPr lang="en-US" sz="1400" baseline="0" dirty="0" smtClean="0"/>
                        <a:t>Older demographic.</a:t>
                      </a:r>
                    </a:p>
                    <a:p>
                      <a:pPr marL="285750" indent="-285750">
                        <a:buFont typeface="Arial"/>
                        <a:buChar char="•"/>
                      </a:pPr>
                      <a:r>
                        <a:rPr lang="en-US" sz="1400" baseline="0" dirty="0" smtClean="0"/>
                        <a:t>Wide array of work in first page.</a:t>
                      </a:r>
                      <a:endParaRPr lang="en-US" sz="1400" dirty="0"/>
                    </a:p>
                  </a:txBody>
                  <a:tcPr/>
                </a:tc>
                <a:tc>
                  <a:txBody>
                    <a:bodyPr/>
                    <a:lstStyle/>
                    <a:p>
                      <a:pPr marL="285750" indent="-285750">
                        <a:buFont typeface="Arial"/>
                        <a:buChar char="•"/>
                      </a:pPr>
                      <a:r>
                        <a:rPr lang="en-US" sz="1400" baseline="0" dirty="0" smtClean="0"/>
                        <a:t>Missing descriptions for work, nicely made, but lacking content.</a:t>
                      </a:r>
                    </a:p>
                    <a:p>
                      <a:pPr marL="285750" indent="-285750">
                        <a:buFont typeface="Arial"/>
                        <a:buChar char="•"/>
                      </a:pPr>
                      <a:r>
                        <a:rPr lang="en-US" sz="1400" baseline="0" dirty="0" smtClean="0"/>
                        <a:t>Nicely embedded links to work.</a:t>
                      </a:r>
                      <a:endParaRPr lang="en-US" sz="1400" dirty="0"/>
                    </a:p>
                  </a:txBody>
                  <a:tcPr/>
                </a:tc>
                <a:tc>
                  <a:txBody>
                    <a:bodyPr/>
                    <a:lstStyle/>
                    <a:p>
                      <a:pPr marL="285750" indent="-285750">
                        <a:buFont typeface="Arial"/>
                        <a:buChar char="•"/>
                      </a:pPr>
                      <a:r>
                        <a:rPr lang="en-US" sz="1400" dirty="0" smtClean="0"/>
                        <a:t>Twitter, Facebook, </a:t>
                      </a:r>
                      <a:r>
                        <a:rPr lang="en-US" sz="1400" dirty="0" err="1" smtClean="0"/>
                        <a:t>tumblr</a:t>
                      </a:r>
                      <a:r>
                        <a:rPr lang="en-US" sz="1400" dirty="0" smtClean="0"/>
                        <a:t> links.</a:t>
                      </a:r>
                    </a:p>
                    <a:p>
                      <a:pPr marL="285750" marR="0" indent="-285750" algn="l" defTabSz="914400" rtl="0" eaLnBrk="1" fontAlgn="auto" latinLnBrk="0" hangingPunct="1">
                        <a:lnSpc>
                          <a:spcPct val="100000"/>
                        </a:lnSpc>
                        <a:spcBef>
                          <a:spcPts val="0"/>
                        </a:spcBef>
                        <a:spcAft>
                          <a:spcPts val="0"/>
                        </a:spcAft>
                        <a:buClrTx/>
                        <a:buSzTx/>
                        <a:buFont typeface="Arial"/>
                        <a:buChar char="•"/>
                        <a:tabLst/>
                        <a:defRPr/>
                      </a:pPr>
                      <a:r>
                        <a:rPr lang="en-US" sz="1400" dirty="0" smtClean="0"/>
                        <a:t>Images scroll down in line with cursor.</a:t>
                      </a:r>
                    </a:p>
                    <a:p>
                      <a:pPr marL="285750" indent="-285750">
                        <a:buFont typeface="Arial"/>
                        <a:buChar char="•"/>
                      </a:pPr>
                      <a:endParaRPr lang="en-US" sz="1400" dirty="0"/>
                    </a:p>
                  </a:txBody>
                  <a:tcPr/>
                </a:tc>
                <a:tc>
                  <a:txBody>
                    <a:bodyPr/>
                    <a:lstStyle/>
                    <a:p>
                      <a:pPr marL="285750" indent="-285750">
                        <a:buFont typeface="Arial"/>
                        <a:buChar char="•"/>
                      </a:pPr>
                      <a:r>
                        <a:rPr lang="en-US" sz="1400" dirty="0" smtClean="0"/>
                        <a:t>Pop out </a:t>
                      </a:r>
                      <a:r>
                        <a:rPr lang="en-US" sz="1400" dirty="0" err="1" smtClean="0"/>
                        <a:t>nav</a:t>
                      </a:r>
                      <a:r>
                        <a:rPr lang="en-US" sz="1400" dirty="0" smtClean="0"/>
                        <a:t> bar on side allows for easy access to work.</a:t>
                      </a:r>
                    </a:p>
                    <a:p>
                      <a:pPr marL="285750" indent="-285750">
                        <a:buFont typeface="Arial"/>
                        <a:buChar char="•"/>
                      </a:pPr>
                      <a:r>
                        <a:rPr lang="en-US" sz="1400" dirty="0" smtClean="0"/>
                        <a:t>Top of page remains constantly fixed,</a:t>
                      </a:r>
                      <a:r>
                        <a:rPr lang="en-US" sz="1400" baseline="0" dirty="0" smtClean="0"/>
                        <a:t> easy to go back to home page.</a:t>
                      </a:r>
                      <a:endParaRPr lang="en-US" sz="1400" dirty="0" smtClean="0"/>
                    </a:p>
                  </a:txBody>
                  <a:tcPr/>
                </a:tc>
              </a:tr>
            </a:tbl>
          </a:graphicData>
        </a:graphic>
      </p:graphicFrame>
    </p:spTree>
    <p:extLst>
      <p:ext uri="{BB962C8B-B14F-4D97-AF65-F5344CB8AC3E}">
        <p14:creationId xmlns:p14="http://schemas.microsoft.com/office/powerpoint/2010/main" val="23147466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Other Designs</a:t>
            </a:r>
            <a:endParaRPr lang="en-US" dirty="0"/>
          </a:p>
        </p:txBody>
      </p:sp>
      <p:pic>
        <p:nvPicPr>
          <p:cNvPr id="4" name="Content Placeholder 3" descr="Screen shot 2012-01-19 at 10.29.56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860" r="207"/>
          <a:stretch/>
        </p:blipFill>
        <p:spPr>
          <a:xfrm>
            <a:off x="173849" y="1113518"/>
            <a:ext cx="5080000" cy="3579849"/>
          </a:xfrm>
        </p:spPr>
      </p:pic>
      <p:graphicFrame>
        <p:nvGraphicFramePr>
          <p:cNvPr id="5" name="Content Placeholder 3"/>
          <p:cNvGraphicFramePr>
            <a:graphicFrameLocks/>
          </p:cNvGraphicFramePr>
          <p:nvPr>
            <p:extLst>
              <p:ext uri="{D42A27DB-BD31-4B8C-83A1-F6EECF244321}">
                <p14:modId xmlns:p14="http://schemas.microsoft.com/office/powerpoint/2010/main" val="3813824707"/>
              </p:ext>
            </p:extLst>
          </p:nvPr>
        </p:nvGraphicFramePr>
        <p:xfrm>
          <a:off x="1493061" y="3730305"/>
          <a:ext cx="7521576" cy="2169160"/>
        </p:xfrm>
        <a:graphic>
          <a:graphicData uri="http://schemas.openxmlformats.org/drawingml/2006/table">
            <a:tbl>
              <a:tblPr firstRow="1" bandRow="1">
                <a:tableStyleId>{5C22544A-7EE6-4342-B048-85BDC9FD1C3A}</a:tableStyleId>
              </a:tblPr>
              <a:tblGrid>
                <a:gridCol w="1880394"/>
                <a:gridCol w="1880394"/>
                <a:gridCol w="1880394"/>
                <a:gridCol w="1880394"/>
              </a:tblGrid>
              <a:tr h="370840">
                <a:tc>
                  <a:txBody>
                    <a:bodyPr/>
                    <a:lstStyle/>
                    <a:p>
                      <a:r>
                        <a:rPr lang="en-US" dirty="0" smtClean="0"/>
                        <a:t>Brand</a:t>
                      </a:r>
                      <a:endParaRPr lang="en-US" dirty="0"/>
                    </a:p>
                  </a:txBody>
                  <a:tcPr/>
                </a:tc>
                <a:tc>
                  <a:txBody>
                    <a:bodyPr/>
                    <a:lstStyle/>
                    <a:p>
                      <a:r>
                        <a:rPr lang="en-US" dirty="0" smtClean="0"/>
                        <a:t>Functionality</a:t>
                      </a:r>
                      <a:endParaRPr lang="en-US" dirty="0"/>
                    </a:p>
                  </a:txBody>
                  <a:tcPr/>
                </a:tc>
                <a:tc>
                  <a:txBody>
                    <a:bodyPr/>
                    <a:lstStyle/>
                    <a:p>
                      <a:r>
                        <a:rPr lang="en-US" dirty="0" smtClean="0"/>
                        <a:t>Interactivity</a:t>
                      </a:r>
                      <a:endParaRPr lang="en-US" dirty="0"/>
                    </a:p>
                  </a:txBody>
                  <a:tcPr/>
                </a:tc>
                <a:tc>
                  <a:txBody>
                    <a:bodyPr/>
                    <a:lstStyle/>
                    <a:p>
                      <a:r>
                        <a:rPr lang="en-US" dirty="0" smtClean="0"/>
                        <a:t>Navigation</a:t>
                      </a:r>
                      <a:endParaRPr lang="en-US" dirty="0"/>
                    </a:p>
                  </a:txBody>
                  <a:tcPr/>
                </a:tc>
              </a:tr>
              <a:tr h="370840">
                <a:tc>
                  <a:txBody>
                    <a:bodyPr/>
                    <a:lstStyle/>
                    <a:p>
                      <a:pPr marL="285750" indent="-285750">
                        <a:buFont typeface="Arial"/>
                        <a:buChar char="•"/>
                      </a:pPr>
                      <a:r>
                        <a:rPr lang="en-US" sz="1400" dirty="0" smtClean="0"/>
                        <a:t>Brand Traits;</a:t>
                      </a:r>
                      <a:r>
                        <a:rPr lang="en-US" sz="1400" baseline="0" dirty="0" smtClean="0"/>
                        <a:t> modern, chic, simple, feminine</a:t>
                      </a:r>
                    </a:p>
                    <a:p>
                      <a:pPr marL="285750" indent="-285750">
                        <a:buFont typeface="Arial"/>
                        <a:buChar char="•"/>
                      </a:pPr>
                      <a:r>
                        <a:rPr lang="en-US" sz="1400" baseline="0" dirty="0" smtClean="0"/>
                        <a:t>Use of color and bubbly illustrations convey a feminine touch. </a:t>
                      </a:r>
                      <a:endParaRPr lang="en-US" sz="1400" dirty="0"/>
                    </a:p>
                  </a:txBody>
                  <a:tcPr/>
                </a:tc>
                <a:tc>
                  <a:txBody>
                    <a:bodyPr/>
                    <a:lstStyle/>
                    <a:p>
                      <a:pPr marL="285750" indent="-285750">
                        <a:buFont typeface="Arial"/>
                        <a:buChar char="•"/>
                      </a:pPr>
                      <a:r>
                        <a:rPr lang="en-US" sz="1400" dirty="0" smtClean="0"/>
                        <a:t>Filters allow to search for specific types of work.</a:t>
                      </a:r>
                    </a:p>
                    <a:p>
                      <a:pPr marL="285750" indent="-285750">
                        <a:buFont typeface="Arial"/>
                        <a:buChar char="•"/>
                      </a:pPr>
                      <a:r>
                        <a:rPr lang="en-US" sz="1400" dirty="0" smtClean="0"/>
                        <a:t>Side bars are unique</a:t>
                      </a:r>
                      <a:r>
                        <a:rPr lang="en-US" sz="1400" baseline="0" dirty="0" smtClean="0"/>
                        <a:t> for each category.</a:t>
                      </a:r>
                    </a:p>
                    <a:p>
                      <a:pPr marL="285750" indent="-285750">
                        <a:buFont typeface="Arial"/>
                        <a:buChar char="•"/>
                      </a:pPr>
                      <a:r>
                        <a:rPr lang="en-US" sz="1400" dirty="0" smtClean="0"/>
                        <a:t>Descriptions of projects provided.</a:t>
                      </a:r>
                      <a:endParaRPr lang="en-US" sz="1400" dirty="0"/>
                    </a:p>
                  </a:txBody>
                  <a:tcPr/>
                </a:tc>
                <a:tc>
                  <a:txBody>
                    <a:bodyPr/>
                    <a:lstStyle/>
                    <a:p>
                      <a:pPr marL="285750" indent="-285750">
                        <a:buFont typeface="Arial"/>
                        <a:buChar char="•"/>
                      </a:pPr>
                      <a:r>
                        <a:rPr lang="en-US" sz="1400" baseline="0" dirty="0" smtClean="0"/>
                        <a:t>Color change with mouse over.</a:t>
                      </a:r>
                    </a:p>
                    <a:p>
                      <a:pPr marL="285750" indent="-285750">
                        <a:buFont typeface="Arial"/>
                        <a:buChar char="•"/>
                      </a:pPr>
                      <a:r>
                        <a:rPr lang="en-US" sz="1400" baseline="0" dirty="0" smtClean="0"/>
                        <a:t>Slight color change on images as they are selected.</a:t>
                      </a:r>
                    </a:p>
                    <a:p>
                      <a:pPr marL="285750" indent="-285750">
                        <a:buFont typeface="Arial"/>
                        <a:buChar char="•"/>
                      </a:pPr>
                      <a:r>
                        <a:rPr lang="en-US" sz="1400" baseline="0" dirty="0" smtClean="0"/>
                        <a:t>Filters used on homepage.</a:t>
                      </a:r>
                      <a:endParaRPr lang="en-US" sz="1400" dirty="0"/>
                    </a:p>
                  </a:txBody>
                  <a:tcPr/>
                </a:tc>
                <a:tc>
                  <a:txBody>
                    <a:bodyPr/>
                    <a:lstStyle/>
                    <a:p>
                      <a:pPr marL="285750" indent="-285750">
                        <a:buFont typeface="Arial"/>
                        <a:buChar char="•"/>
                      </a:pPr>
                      <a:r>
                        <a:rPr lang="en-US" sz="1400" dirty="0" smtClean="0"/>
                        <a:t>The sidebar</a:t>
                      </a:r>
                      <a:r>
                        <a:rPr lang="en-US" sz="1400" baseline="0" dirty="0" smtClean="0"/>
                        <a:t> on the left helps navigate to different page areas.</a:t>
                      </a:r>
                    </a:p>
                    <a:p>
                      <a:pPr marL="285750" indent="-285750">
                        <a:buFont typeface="Arial"/>
                        <a:buChar char="•"/>
                      </a:pPr>
                      <a:r>
                        <a:rPr lang="en-US" sz="1400" dirty="0" smtClean="0"/>
                        <a:t>Highlighting lets</a:t>
                      </a:r>
                      <a:r>
                        <a:rPr lang="en-US" sz="1400" baseline="0" dirty="0" smtClean="0"/>
                        <a:t> you know where you are.</a:t>
                      </a:r>
                      <a:endParaRPr lang="en-US" sz="1400" dirty="0"/>
                    </a:p>
                  </a:txBody>
                  <a:tcPr/>
                </a:tc>
              </a:tr>
            </a:tbl>
          </a:graphicData>
        </a:graphic>
      </p:graphicFrame>
      <p:sp>
        <p:nvSpPr>
          <p:cNvPr id="6" name="Rectangle 5"/>
          <p:cNvSpPr/>
          <p:nvPr/>
        </p:nvSpPr>
        <p:spPr>
          <a:xfrm>
            <a:off x="5253849" y="1113518"/>
            <a:ext cx="3231023" cy="369332"/>
          </a:xfrm>
          <a:prstGeom prst="rect">
            <a:avLst/>
          </a:prstGeom>
        </p:spPr>
        <p:txBody>
          <a:bodyPr wrap="none">
            <a:spAutoFit/>
          </a:bodyPr>
          <a:lstStyle/>
          <a:p>
            <a:r>
              <a:rPr lang="en-US" dirty="0"/>
              <a:t>http://</a:t>
            </a:r>
            <a:r>
              <a:rPr lang="en-US" dirty="0" err="1"/>
              <a:t>www.duoh.com</a:t>
            </a:r>
            <a:r>
              <a:rPr lang="en-US" dirty="0"/>
              <a:t>/portfolio</a:t>
            </a:r>
          </a:p>
        </p:txBody>
      </p:sp>
    </p:spTree>
    <p:extLst>
      <p:ext uri="{BB962C8B-B14F-4D97-AF65-F5344CB8AC3E}">
        <p14:creationId xmlns:p14="http://schemas.microsoft.com/office/powerpoint/2010/main" val="2525984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Boxes Design				Brand</a:t>
            </a:r>
            <a:endParaRPr lang="en-US" dirty="0"/>
          </a:p>
        </p:txBody>
      </p:sp>
      <p:pic>
        <p:nvPicPr>
          <p:cNvPr id="4" name="Content Placeholder 3" descr="5boxes.png"/>
          <p:cNvPicPr>
            <a:picLocks noGrp="1" noChangeAspect="1"/>
          </p:cNvPicPr>
          <p:nvPr>
            <p:ph idx="1"/>
          </p:nvPr>
        </p:nvPicPr>
        <p:blipFill>
          <a:blip r:embed="rId2">
            <a:extLst>
              <a:ext uri="{28A0092B-C50C-407E-A947-70E740481C1C}">
                <a14:useLocalDpi xmlns:a14="http://schemas.microsoft.com/office/drawing/2010/main" val="0"/>
              </a:ext>
            </a:extLst>
          </a:blip>
          <a:srcRect t="17804" b="17804"/>
          <a:stretch>
            <a:fillRect/>
          </a:stretch>
        </p:blipFill>
        <p:spPr>
          <a:xfrm>
            <a:off x="822960" y="1308631"/>
            <a:ext cx="5168293" cy="2460026"/>
          </a:xfrm>
        </p:spPr>
      </p:pic>
      <p:sp>
        <p:nvSpPr>
          <p:cNvPr id="5" name="TextBox 4"/>
          <p:cNvSpPr txBox="1"/>
          <p:nvPr/>
        </p:nvSpPr>
        <p:spPr>
          <a:xfrm>
            <a:off x="822960" y="3971270"/>
            <a:ext cx="5168293" cy="923330"/>
          </a:xfrm>
          <a:prstGeom prst="rect">
            <a:avLst/>
          </a:prstGeom>
          <a:noFill/>
        </p:spPr>
        <p:txBody>
          <a:bodyPr wrap="square" rtlCol="0">
            <a:spAutoFit/>
          </a:bodyPr>
          <a:lstStyle/>
          <a:p>
            <a:r>
              <a:rPr lang="en-US" dirty="0" smtClean="0"/>
              <a:t>This portfolio is simple in color choices, but conveys the brand in a dramatic way with the statement “Make/Do”</a:t>
            </a:r>
            <a:endParaRPr lang="en-US" dirty="0"/>
          </a:p>
        </p:txBody>
      </p:sp>
      <p:sp>
        <p:nvSpPr>
          <p:cNvPr id="6" name="TextBox 5"/>
          <p:cNvSpPr txBox="1"/>
          <p:nvPr/>
        </p:nvSpPr>
        <p:spPr>
          <a:xfrm>
            <a:off x="6281487" y="1493297"/>
            <a:ext cx="2062413" cy="369332"/>
          </a:xfrm>
          <a:prstGeom prst="rect">
            <a:avLst/>
          </a:prstGeom>
          <a:noFill/>
        </p:spPr>
        <p:txBody>
          <a:bodyPr wrap="square" rtlCol="0">
            <a:spAutoFit/>
          </a:bodyPr>
          <a:lstStyle/>
          <a:p>
            <a:r>
              <a:rPr lang="en-US" dirty="0" smtClean="0"/>
              <a:t>Brand Traits</a:t>
            </a:r>
            <a:endParaRPr lang="en-US" dirty="0"/>
          </a:p>
        </p:txBody>
      </p:sp>
      <p:sp>
        <p:nvSpPr>
          <p:cNvPr id="7" name="TextBox 6"/>
          <p:cNvSpPr txBox="1"/>
          <p:nvPr/>
        </p:nvSpPr>
        <p:spPr>
          <a:xfrm>
            <a:off x="6281487" y="1897984"/>
            <a:ext cx="1633781" cy="1477328"/>
          </a:xfrm>
          <a:prstGeom prst="rect">
            <a:avLst/>
          </a:prstGeom>
          <a:noFill/>
        </p:spPr>
        <p:txBody>
          <a:bodyPr wrap="none" rtlCol="0">
            <a:spAutoFit/>
          </a:bodyPr>
          <a:lstStyle/>
          <a:p>
            <a:pPr marL="285750" indent="-285750">
              <a:buFont typeface="Arial"/>
              <a:buChar char="•"/>
            </a:pPr>
            <a:r>
              <a:rPr lang="en-US" dirty="0" smtClean="0"/>
              <a:t>Professional</a:t>
            </a:r>
          </a:p>
          <a:p>
            <a:pPr marL="285750" indent="-285750">
              <a:buFont typeface="Arial"/>
              <a:buChar char="•"/>
            </a:pPr>
            <a:r>
              <a:rPr lang="en-US" dirty="0" smtClean="0"/>
              <a:t>Minimalist</a:t>
            </a:r>
          </a:p>
          <a:p>
            <a:pPr marL="285750" indent="-285750">
              <a:buFont typeface="Arial"/>
              <a:buChar char="•"/>
            </a:pPr>
            <a:r>
              <a:rPr lang="en-US" dirty="0" smtClean="0"/>
              <a:t>Bold</a:t>
            </a:r>
          </a:p>
          <a:p>
            <a:pPr marL="285750" indent="-285750">
              <a:buFont typeface="Arial"/>
              <a:buChar char="•"/>
            </a:pPr>
            <a:r>
              <a:rPr lang="en-US" dirty="0" smtClean="0"/>
              <a:t>Clean</a:t>
            </a:r>
          </a:p>
          <a:p>
            <a:pPr marL="285750" indent="-285750">
              <a:buFont typeface="Arial"/>
              <a:buChar char="•"/>
            </a:pPr>
            <a:r>
              <a:rPr lang="en-US" dirty="0" err="1" smtClean="0"/>
              <a:t>Greyscale</a:t>
            </a:r>
            <a:endParaRPr lang="en-US" dirty="0"/>
          </a:p>
        </p:txBody>
      </p:sp>
    </p:spTree>
    <p:extLst>
      <p:ext uri="{BB962C8B-B14F-4D97-AF65-F5344CB8AC3E}">
        <p14:creationId xmlns:p14="http://schemas.microsoft.com/office/powerpoint/2010/main" val="1949428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other Designs</a:t>
            </a:r>
            <a:endParaRPr lang="en-US" dirty="0"/>
          </a:p>
        </p:txBody>
      </p:sp>
      <p:pic>
        <p:nvPicPr>
          <p:cNvPr id="4" name="Content Placeholder 3" descr="Screen shot 2012-01-19 at 10.28.43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32" r="-349"/>
          <a:stretch/>
        </p:blipFill>
        <p:spPr>
          <a:xfrm>
            <a:off x="822960" y="914400"/>
            <a:ext cx="6138333" cy="3579849"/>
          </a:xfrm>
        </p:spPr>
      </p:pic>
      <p:graphicFrame>
        <p:nvGraphicFramePr>
          <p:cNvPr id="5" name="Content Placeholder 3"/>
          <p:cNvGraphicFramePr>
            <a:graphicFrameLocks/>
          </p:cNvGraphicFramePr>
          <p:nvPr>
            <p:extLst>
              <p:ext uri="{D42A27DB-BD31-4B8C-83A1-F6EECF244321}">
                <p14:modId xmlns:p14="http://schemas.microsoft.com/office/powerpoint/2010/main" val="3898130401"/>
              </p:ext>
            </p:extLst>
          </p:nvPr>
        </p:nvGraphicFramePr>
        <p:xfrm>
          <a:off x="1451442" y="3408680"/>
          <a:ext cx="7521576" cy="3449320"/>
        </p:xfrm>
        <a:graphic>
          <a:graphicData uri="http://schemas.openxmlformats.org/drawingml/2006/table">
            <a:tbl>
              <a:tblPr firstRow="1" bandRow="1">
                <a:tableStyleId>{5C22544A-7EE6-4342-B048-85BDC9FD1C3A}</a:tableStyleId>
              </a:tblPr>
              <a:tblGrid>
                <a:gridCol w="1880394"/>
                <a:gridCol w="1880394"/>
                <a:gridCol w="1880394"/>
                <a:gridCol w="1880394"/>
              </a:tblGrid>
              <a:tr h="370840">
                <a:tc>
                  <a:txBody>
                    <a:bodyPr/>
                    <a:lstStyle/>
                    <a:p>
                      <a:r>
                        <a:rPr lang="en-US" dirty="0" smtClean="0"/>
                        <a:t>Brand</a:t>
                      </a:r>
                      <a:endParaRPr lang="en-US" dirty="0"/>
                    </a:p>
                  </a:txBody>
                  <a:tcPr/>
                </a:tc>
                <a:tc>
                  <a:txBody>
                    <a:bodyPr/>
                    <a:lstStyle/>
                    <a:p>
                      <a:r>
                        <a:rPr lang="en-US" dirty="0" smtClean="0"/>
                        <a:t>Functionality</a:t>
                      </a:r>
                      <a:endParaRPr lang="en-US" dirty="0"/>
                    </a:p>
                  </a:txBody>
                  <a:tcPr/>
                </a:tc>
                <a:tc>
                  <a:txBody>
                    <a:bodyPr/>
                    <a:lstStyle/>
                    <a:p>
                      <a:r>
                        <a:rPr lang="en-US" dirty="0" smtClean="0"/>
                        <a:t>Interactivity</a:t>
                      </a:r>
                      <a:endParaRPr lang="en-US" dirty="0"/>
                    </a:p>
                  </a:txBody>
                  <a:tcPr/>
                </a:tc>
                <a:tc>
                  <a:txBody>
                    <a:bodyPr/>
                    <a:lstStyle/>
                    <a:p>
                      <a:r>
                        <a:rPr lang="en-US" dirty="0" smtClean="0"/>
                        <a:t>Navigation</a:t>
                      </a:r>
                      <a:endParaRPr lang="en-US" dirty="0"/>
                    </a:p>
                  </a:txBody>
                  <a:tcPr/>
                </a:tc>
              </a:tr>
              <a:tr h="370840">
                <a:tc>
                  <a:txBody>
                    <a:bodyPr/>
                    <a:lstStyle/>
                    <a:p>
                      <a:pPr marL="285750" indent="-285750">
                        <a:buFont typeface="Arial"/>
                        <a:buChar char="•"/>
                      </a:pPr>
                      <a:r>
                        <a:rPr lang="en-US" sz="1400" dirty="0" smtClean="0"/>
                        <a:t>Brand Traits;</a:t>
                      </a:r>
                      <a:r>
                        <a:rPr lang="en-US" sz="1400" baseline="0" dirty="0" smtClean="0"/>
                        <a:t> modern, futuristic, digital, cutting edge, trendy.</a:t>
                      </a:r>
                      <a:endParaRPr lang="en-US" sz="1400" dirty="0"/>
                    </a:p>
                  </a:txBody>
                  <a:tcPr/>
                </a:tc>
                <a:tc>
                  <a:txBody>
                    <a:bodyPr/>
                    <a:lstStyle/>
                    <a:p>
                      <a:pPr marL="285750" indent="-285750">
                        <a:buFont typeface="Arial"/>
                        <a:buChar char="•"/>
                      </a:pPr>
                      <a:r>
                        <a:rPr lang="en-US" sz="1400" dirty="0" smtClean="0"/>
                        <a:t>Has</a:t>
                      </a:r>
                      <a:r>
                        <a:rPr lang="en-US" sz="1400" baseline="0" dirty="0" smtClean="0"/>
                        <a:t> descriptions for pieces of work.</a:t>
                      </a:r>
                    </a:p>
                    <a:p>
                      <a:pPr marL="285750" indent="-285750">
                        <a:buFont typeface="Arial"/>
                        <a:buChar char="•"/>
                      </a:pPr>
                      <a:r>
                        <a:rPr lang="en-US" sz="1400" dirty="0" smtClean="0"/>
                        <a:t>Uses filters to narrow down results.</a:t>
                      </a:r>
                    </a:p>
                    <a:p>
                      <a:pPr marL="285750" indent="-285750">
                        <a:buFont typeface="Arial"/>
                        <a:buChar char="•"/>
                      </a:pPr>
                      <a:endParaRPr lang="en-US" sz="1400" dirty="0"/>
                    </a:p>
                  </a:txBody>
                  <a:tcPr/>
                </a:tc>
                <a:tc>
                  <a:txBody>
                    <a:bodyPr/>
                    <a:lstStyle/>
                    <a:p>
                      <a:pPr marL="285750" indent="-285750">
                        <a:buFont typeface="Arial"/>
                        <a:buChar char="•"/>
                      </a:pPr>
                      <a:r>
                        <a:rPr lang="en-US" sz="1400" baseline="0" dirty="0" smtClean="0"/>
                        <a:t>Animated with pixels which explode from cursor.</a:t>
                      </a:r>
                    </a:p>
                    <a:p>
                      <a:pPr marL="285750" indent="-285750">
                        <a:buFont typeface="Arial"/>
                        <a:buChar char="•"/>
                      </a:pPr>
                      <a:r>
                        <a:rPr lang="en-US" sz="1400" baseline="0" dirty="0" smtClean="0"/>
                        <a:t>Color change with mouse over.</a:t>
                      </a:r>
                    </a:p>
                    <a:p>
                      <a:pPr marL="285750" indent="-285750">
                        <a:buFont typeface="Arial"/>
                        <a:buChar char="•"/>
                      </a:pPr>
                      <a:r>
                        <a:rPr lang="en-US" sz="1400" baseline="0" dirty="0" smtClean="0"/>
                        <a:t>Slight color change on images as they are selected.</a:t>
                      </a:r>
                    </a:p>
                    <a:p>
                      <a:pPr marL="285750" indent="-285750">
                        <a:buFont typeface="Arial"/>
                        <a:buChar char="•"/>
                      </a:pPr>
                      <a:r>
                        <a:rPr lang="en-US" sz="1400" baseline="0" dirty="0" smtClean="0"/>
                        <a:t>Images displayed in background, always in animation</a:t>
                      </a:r>
                      <a:endParaRPr lang="en-US" sz="1400" dirty="0"/>
                    </a:p>
                  </a:txBody>
                  <a:tcPr/>
                </a:tc>
                <a:tc>
                  <a:txBody>
                    <a:bodyPr/>
                    <a:lstStyle/>
                    <a:p>
                      <a:pPr marL="285750" indent="-285750">
                        <a:buFont typeface="Arial"/>
                        <a:buChar char="•"/>
                      </a:pPr>
                      <a:r>
                        <a:rPr lang="en-US" sz="1400" dirty="0" smtClean="0"/>
                        <a:t>Filters to</a:t>
                      </a:r>
                      <a:r>
                        <a:rPr lang="en-US" sz="1400" baseline="0" dirty="0" smtClean="0"/>
                        <a:t> specify which type of work to view.</a:t>
                      </a:r>
                    </a:p>
                    <a:p>
                      <a:pPr marL="285750" indent="-285750">
                        <a:buFont typeface="Arial"/>
                        <a:buChar char="•"/>
                      </a:pPr>
                      <a:r>
                        <a:rPr lang="en-US" sz="1400" baseline="0" dirty="0" err="1" smtClean="0"/>
                        <a:t>Nav</a:t>
                      </a:r>
                      <a:r>
                        <a:rPr lang="en-US" sz="1400" baseline="0" dirty="0" smtClean="0"/>
                        <a:t> bar is always on top.</a:t>
                      </a:r>
                    </a:p>
                    <a:p>
                      <a:pPr marL="285750" indent="-285750">
                        <a:buFont typeface="Arial"/>
                        <a:buChar char="•"/>
                      </a:pPr>
                      <a:r>
                        <a:rPr lang="en-US" sz="1400" baseline="0" dirty="0" smtClean="0"/>
                        <a:t>Highlighted to show current location.</a:t>
                      </a:r>
                    </a:p>
                    <a:p>
                      <a:pPr marL="285750" indent="-285750">
                        <a:buFont typeface="Arial"/>
                        <a:buChar char="•"/>
                      </a:pPr>
                      <a:r>
                        <a:rPr lang="en-US" sz="1400" baseline="0" dirty="0" smtClean="0"/>
                        <a:t>Uses Flash animation for transitions.</a:t>
                      </a:r>
                    </a:p>
                  </a:txBody>
                  <a:tcPr/>
                </a:tc>
              </a:tr>
            </a:tbl>
          </a:graphicData>
        </a:graphic>
      </p:graphicFrame>
      <p:sp>
        <p:nvSpPr>
          <p:cNvPr id="6" name="Rectangle 5"/>
          <p:cNvSpPr/>
          <p:nvPr/>
        </p:nvSpPr>
        <p:spPr>
          <a:xfrm>
            <a:off x="4453956" y="1381667"/>
            <a:ext cx="4300088" cy="369332"/>
          </a:xfrm>
          <a:prstGeom prst="rect">
            <a:avLst/>
          </a:prstGeom>
          <a:solidFill>
            <a:schemeClr val="bg1"/>
          </a:solidFill>
          <a:ln>
            <a:solidFill>
              <a:schemeClr val="tx1"/>
            </a:solidFill>
          </a:ln>
        </p:spPr>
        <p:txBody>
          <a:bodyPr wrap="none">
            <a:spAutoFit/>
          </a:bodyPr>
          <a:lstStyle/>
          <a:p>
            <a:r>
              <a:rPr lang="en-US" dirty="0"/>
              <a:t>http://www.group94.com/#/website/work</a:t>
            </a:r>
          </a:p>
        </p:txBody>
      </p:sp>
    </p:spTree>
    <p:extLst>
      <p:ext uri="{BB962C8B-B14F-4D97-AF65-F5344CB8AC3E}">
        <p14:creationId xmlns:p14="http://schemas.microsoft.com/office/powerpoint/2010/main" val="24280914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other designs</a:t>
            </a:r>
            <a:endParaRPr lang="en-US" dirty="0"/>
          </a:p>
        </p:txBody>
      </p:sp>
      <p:pic>
        <p:nvPicPr>
          <p:cNvPr id="4" name="Content Placeholder 3" descr="Screen shot 2012-01-19 at 11.08.04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40" r="-39"/>
          <a:stretch/>
        </p:blipFill>
        <p:spPr>
          <a:xfrm>
            <a:off x="822960" y="1100628"/>
            <a:ext cx="6858000" cy="3579849"/>
          </a:xfrm>
        </p:spPr>
      </p:pic>
      <p:sp>
        <p:nvSpPr>
          <p:cNvPr id="5" name="Rectangle 4"/>
          <p:cNvSpPr/>
          <p:nvPr/>
        </p:nvSpPr>
        <p:spPr>
          <a:xfrm>
            <a:off x="5286996" y="1339334"/>
            <a:ext cx="3339564" cy="369332"/>
          </a:xfrm>
          <a:prstGeom prst="rect">
            <a:avLst/>
          </a:prstGeom>
          <a:solidFill>
            <a:schemeClr val="bg1"/>
          </a:solidFill>
          <a:ln>
            <a:solidFill>
              <a:schemeClr val="tx1"/>
            </a:solidFill>
          </a:ln>
        </p:spPr>
        <p:txBody>
          <a:bodyPr wrap="none">
            <a:spAutoFit/>
          </a:bodyPr>
          <a:lstStyle/>
          <a:p>
            <a:r>
              <a:rPr lang="en-US" dirty="0"/>
              <a:t>http://</a:t>
            </a:r>
            <a:r>
              <a:rPr lang="en-US" dirty="0" err="1"/>
              <a:t>alexarts.ru</a:t>
            </a:r>
            <a:r>
              <a:rPr lang="en-US" dirty="0"/>
              <a:t>/en/</a:t>
            </a:r>
            <a:r>
              <a:rPr lang="en-US" dirty="0" err="1"/>
              <a:t>index.html</a:t>
            </a:r>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627228757"/>
              </p:ext>
            </p:extLst>
          </p:nvPr>
        </p:nvGraphicFramePr>
        <p:xfrm>
          <a:off x="1387794" y="3716194"/>
          <a:ext cx="7521576" cy="2809240"/>
        </p:xfrm>
        <a:graphic>
          <a:graphicData uri="http://schemas.openxmlformats.org/drawingml/2006/table">
            <a:tbl>
              <a:tblPr firstRow="1" bandRow="1">
                <a:tableStyleId>{5C22544A-7EE6-4342-B048-85BDC9FD1C3A}</a:tableStyleId>
              </a:tblPr>
              <a:tblGrid>
                <a:gridCol w="1880394"/>
                <a:gridCol w="1880394"/>
                <a:gridCol w="1880394"/>
                <a:gridCol w="1880394"/>
              </a:tblGrid>
              <a:tr h="370840">
                <a:tc>
                  <a:txBody>
                    <a:bodyPr/>
                    <a:lstStyle/>
                    <a:p>
                      <a:r>
                        <a:rPr lang="en-US" dirty="0" smtClean="0"/>
                        <a:t>Brand</a:t>
                      </a:r>
                      <a:endParaRPr lang="en-US" dirty="0"/>
                    </a:p>
                  </a:txBody>
                  <a:tcPr/>
                </a:tc>
                <a:tc>
                  <a:txBody>
                    <a:bodyPr/>
                    <a:lstStyle/>
                    <a:p>
                      <a:r>
                        <a:rPr lang="en-US" dirty="0" smtClean="0"/>
                        <a:t>Functionality</a:t>
                      </a:r>
                      <a:endParaRPr lang="en-US" dirty="0"/>
                    </a:p>
                  </a:txBody>
                  <a:tcPr/>
                </a:tc>
                <a:tc>
                  <a:txBody>
                    <a:bodyPr/>
                    <a:lstStyle/>
                    <a:p>
                      <a:r>
                        <a:rPr lang="en-US" dirty="0" smtClean="0"/>
                        <a:t>Interactivity</a:t>
                      </a:r>
                      <a:endParaRPr lang="en-US" dirty="0"/>
                    </a:p>
                  </a:txBody>
                  <a:tcPr/>
                </a:tc>
                <a:tc>
                  <a:txBody>
                    <a:bodyPr/>
                    <a:lstStyle/>
                    <a:p>
                      <a:r>
                        <a:rPr lang="en-US" dirty="0" smtClean="0"/>
                        <a:t>Navigation</a:t>
                      </a:r>
                      <a:endParaRPr lang="en-US" dirty="0"/>
                    </a:p>
                  </a:txBody>
                  <a:tcPr/>
                </a:tc>
              </a:tr>
              <a:tr h="370840">
                <a:tc>
                  <a:txBody>
                    <a:bodyPr/>
                    <a:lstStyle/>
                    <a:p>
                      <a:pPr marL="285750" indent="-285750">
                        <a:buFont typeface="Arial"/>
                        <a:buChar char="•"/>
                      </a:pPr>
                      <a:r>
                        <a:rPr lang="en-US" sz="1400" dirty="0" smtClean="0"/>
                        <a:t>Brand Traits;</a:t>
                      </a:r>
                      <a:r>
                        <a:rPr lang="en-US" sz="1400" baseline="0" dirty="0" smtClean="0"/>
                        <a:t> fun, young, artistic, innovative.</a:t>
                      </a:r>
                      <a:endParaRPr lang="en-US" sz="1400" dirty="0"/>
                    </a:p>
                  </a:txBody>
                  <a:tcPr/>
                </a:tc>
                <a:tc>
                  <a:txBody>
                    <a:bodyPr/>
                    <a:lstStyle/>
                    <a:p>
                      <a:pPr marL="285750" indent="-285750">
                        <a:buFont typeface="Arial"/>
                        <a:buChar char="•"/>
                      </a:pPr>
                      <a:r>
                        <a:rPr lang="en-US" sz="1400" baseline="0" dirty="0" smtClean="0"/>
                        <a:t>Portfolio uses a pop-up section to present work with nicely embedded links and pictures.</a:t>
                      </a:r>
                    </a:p>
                  </a:txBody>
                  <a:tcPr/>
                </a:tc>
                <a:tc>
                  <a:txBody>
                    <a:bodyPr/>
                    <a:lstStyle/>
                    <a:p>
                      <a:pPr marL="285750" indent="-285750">
                        <a:buFont typeface="Arial"/>
                        <a:buChar char="•"/>
                      </a:pPr>
                      <a:r>
                        <a:rPr lang="en-US" sz="1400" dirty="0" smtClean="0"/>
                        <a:t>Twitter, Facebook, </a:t>
                      </a:r>
                      <a:r>
                        <a:rPr lang="en-US" sz="1400" dirty="0" err="1" smtClean="0"/>
                        <a:t>tumblr</a:t>
                      </a:r>
                      <a:r>
                        <a:rPr lang="en-US" sz="1400" dirty="0" smtClean="0"/>
                        <a:t> links.</a:t>
                      </a:r>
                    </a:p>
                    <a:p>
                      <a:pPr marL="285750" indent="-285750">
                        <a:buFont typeface="Arial"/>
                        <a:buChar char="•"/>
                      </a:pPr>
                      <a:r>
                        <a:rPr lang="en-US" sz="1400" dirty="0" smtClean="0"/>
                        <a:t>Client</a:t>
                      </a:r>
                      <a:r>
                        <a:rPr lang="en-US" sz="1400" baseline="0" dirty="0" smtClean="0"/>
                        <a:t> and partner links at bottom of page.</a:t>
                      </a:r>
                    </a:p>
                    <a:p>
                      <a:pPr marL="285750" indent="-285750">
                        <a:buFont typeface="Arial"/>
                        <a:buChar char="•"/>
                      </a:pPr>
                      <a:r>
                        <a:rPr lang="en-US" sz="1400" baseline="0" dirty="0" smtClean="0"/>
                        <a:t>Object size change with mouse over.</a:t>
                      </a:r>
                    </a:p>
                  </a:txBody>
                  <a:tcPr/>
                </a:tc>
                <a:tc>
                  <a:txBody>
                    <a:bodyPr/>
                    <a:lstStyle/>
                    <a:p>
                      <a:pPr marL="285750" indent="-285750">
                        <a:buFont typeface="Arial"/>
                        <a:buChar char="•"/>
                      </a:pPr>
                      <a:r>
                        <a:rPr lang="en-US" sz="1400" dirty="0" smtClean="0"/>
                        <a:t>The balloon layout presents information across</a:t>
                      </a:r>
                      <a:r>
                        <a:rPr lang="en-US" sz="1400" baseline="0" dirty="0" smtClean="0"/>
                        <a:t> screen in a non-uniform way, still simple to navigate through.</a:t>
                      </a:r>
                    </a:p>
                    <a:p>
                      <a:pPr marL="285750" indent="-285750">
                        <a:buFont typeface="Arial"/>
                        <a:buChar char="•"/>
                      </a:pPr>
                      <a:r>
                        <a:rPr lang="en-US" sz="1400" baseline="0" dirty="0" smtClean="0"/>
                        <a:t>Uses pop up windows, </a:t>
                      </a:r>
                      <a:r>
                        <a:rPr lang="en-US" sz="1400" baseline="0" smtClean="0"/>
                        <a:t>to return </a:t>
                      </a:r>
                      <a:r>
                        <a:rPr lang="en-US" sz="1400" baseline="0" dirty="0" smtClean="0"/>
                        <a:t>home; close windows.</a:t>
                      </a:r>
                      <a:endParaRPr lang="en-US" sz="1400" dirty="0"/>
                    </a:p>
                  </a:txBody>
                  <a:tcPr/>
                </a:tc>
              </a:tr>
            </a:tbl>
          </a:graphicData>
        </a:graphic>
      </p:graphicFrame>
    </p:spTree>
    <p:extLst>
      <p:ext uri="{BB962C8B-B14F-4D97-AF65-F5344CB8AC3E}">
        <p14:creationId xmlns:p14="http://schemas.microsoft.com/office/powerpoint/2010/main" val="964865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Sketch</a:t>
            </a:r>
            <a:endParaRPr lang="en-US" dirty="0"/>
          </a:p>
        </p:txBody>
      </p:sp>
      <p:pic>
        <p:nvPicPr>
          <p:cNvPr id="4" name="Content Placeholder 3" descr="Scan 1.jpeg"/>
          <p:cNvPicPr>
            <a:picLocks noGrp="1" noChangeAspect="1"/>
          </p:cNvPicPr>
          <p:nvPr>
            <p:ph idx="1"/>
          </p:nvPr>
        </p:nvPicPr>
        <p:blipFill rotWithShape="1">
          <a:blip r:embed="rId2">
            <a:extLst>
              <a:ext uri="{28A0092B-C50C-407E-A947-70E740481C1C}">
                <a14:useLocalDpi xmlns:a14="http://schemas.microsoft.com/office/drawing/2010/main" val="0"/>
              </a:ext>
            </a:extLst>
          </a:blip>
          <a:srcRect l="181" r="1037" b="7381"/>
          <a:stretch/>
        </p:blipFill>
        <p:spPr>
          <a:xfrm>
            <a:off x="3922956" y="497153"/>
            <a:ext cx="4741334" cy="6121072"/>
          </a:xfrm>
        </p:spPr>
      </p:pic>
    </p:spTree>
    <p:extLst>
      <p:ext uri="{BB962C8B-B14F-4D97-AF65-F5344CB8AC3E}">
        <p14:creationId xmlns:p14="http://schemas.microsoft.com/office/powerpoint/2010/main" val="2135368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Websites Used</a:t>
            </a:r>
            <a:endParaRPr lang="en-US" dirty="0"/>
          </a:p>
        </p:txBody>
      </p:sp>
      <p:sp>
        <p:nvSpPr>
          <p:cNvPr id="3" name="Content Placeholder 2"/>
          <p:cNvSpPr>
            <a:spLocks noGrp="1"/>
          </p:cNvSpPr>
          <p:nvPr>
            <p:ph idx="1"/>
          </p:nvPr>
        </p:nvSpPr>
        <p:spPr/>
        <p:txBody>
          <a:bodyPr/>
          <a:lstStyle/>
          <a:p>
            <a:r>
              <a:rPr lang="en-US" dirty="0">
                <a:hlinkClick r:id="rId2"/>
              </a:rPr>
              <a:t>http://www.weightshift.com</a:t>
            </a:r>
            <a:r>
              <a:rPr lang="en-US" dirty="0" smtClean="0">
                <a:hlinkClick r:id="rId2"/>
              </a:rPr>
              <a:t>/</a:t>
            </a:r>
            <a:endParaRPr lang="en-US" dirty="0" smtClean="0"/>
          </a:p>
          <a:p>
            <a:r>
              <a:rPr lang="en-US" dirty="0">
                <a:hlinkClick r:id="rId3"/>
              </a:rPr>
              <a:t>http://www.kindcompany.com</a:t>
            </a:r>
            <a:r>
              <a:rPr lang="en-US" dirty="0" smtClean="0">
                <a:hlinkClick r:id="rId3"/>
              </a:rPr>
              <a:t>/</a:t>
            </a:r>
            <a:endParaRPr lang="en-US" dirty="0" smtClean="0"/>
          </a:p>
          <a:p>
            <a:r>
              <a:rPr lang="en-US" dirty="0">
                <a:hlinkClick r:id="rId4"/>
              </a:rPr>
              <a:t>http://www.sectionseven.com/index2.</a:t>
            </a:r>
            <a:r>
              <a:rPr lang="en-US" dirty="0" smtClean="0">
                <a:hlinkClick r:id="rId4"/>
              </a:rPr>
              <a:t>html</a:t>
            </a:r>
            <a:endParaRPr lang="en-US" dirty="0" smtClean="0"/>
          </a:p>
          <a:p>
            <a:r>
              <a:rPr lang="en-US" dirty="0">
                <a:hlinkClick r:id="rId5"/>
              </a:rPr>
              <a:t>http://www.studio-output.com</a:t>
            </a:r>
            <a:r>
              <a:rPr lang="en-US" dirty="0" smtClean="0">
                <a:hlinkClick r:id="rId5"/>
              </a:rPr>
              <a:t>/</a:t>
            </a:r>
            <a:endParaRPr lang="en-US" dirty="0" smtClean="0"/>
          </a:p>
          <a:p>
            <a:r>
              <a:rPr lang="en-US" dirty="0">
                <a:hlinkClick r:id="rId6"/>
              </a:rPr>
              <a:t>http://www.jamesdayphoto.com</a:t>
            </a:r>
            <a:r>
              <a:rPr lang="en-US" dirty="0" smtClean="0">
                <a:hlinkClick r:id="rId6"/>
              </a:rPr>
              <a:t>/</a:t>
            </a:r>
            <a:endParaRPr lang="en-US" dirty="0" smtClean="0"/>
          </a:p>
          <a:p>
            <a:r>
              <a:rPr lang="en-US" dirty="0"/>
              <a:t>http://</a:t>
            </a:r>
            <a:r>
              <a:rPr lang="en-US" dirty="0" err="1"/>
              <a:t>www.subedobar.com</a:t>
            </a:r>
            <a:r>
              <a:rPr lang="en-US" dirty="0"/>
              <a:t>/</a:t>
            </a:r>
          </a:p>
          <a:p>
            <a:r>
              <a:rPr lang="en-US" dirty="0"/>
              <a:t>http://</a:t>
            </a:r>
            <a:r>
              <a:rPr lang="en-US" dirty="0" err="1"/>
              <a:t>www.windycitywebsites.com</a:t>
            </a:r>
            <a:r>
              <a:rPr lang="en-US" dirty="0"/>
              <a:t>/</a:t>
            </a:r>
          </a:p>
          <a:p>
            <a:r>
              <a:rPr lang="en-US" dirty="0"/>
              <a:t>http://</a:t>
            </a:r>
            <a:r>
              <a:rPr lang="en-US" dirty="0" err="1"/>
              <a:t>www.duoh.com</a:t>
            </a:r>
            <a:r>
              <a:rPr lang="en-US" dirty="0"/>
              <a:t>/portfolio</a:t>
            </a:r>
          </a:p>
          <a:p>
            <a:r>
              <a:rPr lang="en-US" dirty="0"/>
              <a:t>http://www.group94.com/#/website/work</a:t>
            </a:r>
          </a:p>
          <a:p>
            <a:r>
              <a:rPr lang="en-US" dirty="0"/>
              <a:t>http://</a:t>
            </a:r>
            <a:r>
              <a:rPr lang="en-US" dirty="0" err="1"/>
              <a:t>alexarts.ru</a:t>
            </a:r>
            <a:r>
              <a:rPr lang="en-US" dirty="0"/>
              <a:t>/en/</a:t>
            </a:r>
            <a:r>
              <a:rPr lang="en-US" dirty="0" err="1"/>
              <a:t>index.html</a:t>
            </a:r>
            <a:endParaRPr lang="en-US" dirty="0"/>
          </a:p>
          <a:p>
            <a:endParaRPr lang="en-US" dirty="0"/>
          </a:p>
          <a:p>
            <a:endParaRPr lang="en-US" dirty="0"/>
          </a:p>
        </p:txBody>
      </p:sp>
    </p:spTree>
    <p:extLst>
      <p:ext uri="{BB962C8B-B14F-4D97-AF65-F5344CB8AC3E}">
        <p14:creationId xmlns:p14="http://schemas.microsoft.com/office/powerpoint/2010/main" val="4271987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Boxes Design			Functionality</a:t>
            </a:r>
            <a:endParaRPr lang="en-US" dirty="0"/>
          </a:p>
        </p:txBody>
      </p:sp>
      <p:pic>
        <p:nvPicPr>
          <p:cNvPr id="4" name="Content Placeholder 3" descr="5boxesinter.png"/>
          <p:cNvPicPr>
            <a:picLocks noGrp="1" noChangeAspect="1"/>
          </p:cNvPicPr>
          <p:nvPr>
            <p:ph idx="1"/>
          </p:nvPr>
        </p:nvPicPr>
        <p:blipFill>
          <a:blip r:embed="rId2">
            <a:extLst>
              <a:ext uri="{28A0092B-C50C-407E-A947-70E740481C1C}">
                <a14:useLocalDpi xmlns:a14="http://schemas.microsoft.com/office/drawing/2010/main" val="0"/>
              </a:ext>
            </a:extLst>
          </a:blip>
          <a:srcRect t="1839" b="1839"/>
          <a:stretch>
            <a:fillRect/>
          </a:stretch>
        </p:blipFill>
        <p:spPr>
          <a:xfrm>
            <a:off x="822960" y="1100629"/>
            <a:ext cx="4912310" cy="2338182"/>
          </a:xfrm>
        </p:spPr>
      </p:pic>
      <p:sp>
        <p:nvSpPr>
          <p:cNvPr id="5" name="TextBox 4"/>
          <p:cNvSpPr txBox="1"/>
          <p:nvPr/>
        </p:nvSpPr>
        <p:spPr>
          <a:xfrm>
            <a:off x="822960" y="3877893"/>
            <a:ext cx="4912310" cy="954107"/>
          </a:xfrm>
          <a:prstGeom prst="rect">
            <a:avLst/>
          </a:prstGeom>
          <a:noFill/>
          <a:ln>
            <a:solidFill>
              <a:schemeClr val="tx1"/>
            </a:solidFill>
          </a:ln>
        </p:spPr>
        <p:txBody>
          <a:bodyPr wrap="square" rtlCol="0">
            <a:spAutoFit/>
          </a:bodyPr>
          <a:lstStyle/>
          <a:p>
            <a:pPr marL="285750" indent="-285750">
              <a:buFont typeface="Arial"/>
              <a:buChar char="•"/>
            </a:pPr>
            <a:r>
              <a:rPr lang="en-US" sz="1400" dirty="0"/>
              <a:t>C</a:t>
            </a:r>
            <a:r>
              <a:rPr lang="en-US" sz="1400" dirty="0" smtClean="0"/>
              <a:t>learly displays projects through animated circular snapshots.</a:t>
            </a:r>
          </a:p>
          <a:p>
            <a:pPr marL="285750" indent="-285750">
              <a:buFont typeface="Arial"/>
              <a:buChar char="•"/>
            </a:pPr>
            <a:r>
              <a:rPr lang="en-US" sz="1400" dirty="0" smtClean="0"/>
              <a:t>Each image is a preview of the project which is defined by the caption below, making it very easy to follow.</a:t>
            </a:r>
            <a:endParaRPr lang="en-US" sz="1400" dirty="0"/>
          </a:p>
        </p:txBody>
      </p:sp>
      <p:sp>
        <p:nvSpPr>
          <p:cNvPr id="6" name="TextBox 5"/>
          <p:cNvSpPr txBox="1"/>
          <p:nvPr/>
        </p:nvSpPr>
        <p:spPr>
          <a:xfrm>
            <a:off x="6431695" y="1100629"/>
            <a:ext cx="1912205" cy="2492990"/>
          </a:xfrm>
          <a:prstGeom prst="rect">
            <a:avLst/>
          </a:prstGeom>
          <a:noFill/>
          <a:ln>
            <a:solidFill>
              <a:schemeClr val="tx1"/>
            </a:solidFill>
          </a:ln>
        </p:spPr>
        <p:txBody>
          <a:bodyPr wrap="square" rtlCol="0">
            <a:spAutoFit/>
          </a:bodyPr>
          <a:lstStyle/>
          <a:p>
            <a:pPr marL="285750" indent="-285750">
              <a:buFont typeface="Arial"/>
              <a:buChar char="•"/>
            </a:pPr>
            <a:r>
              <a:rPr lang="en-US" sz="1200" dirty="0" smtClean="0"/>
              <a:t>There are many details which seem to increase as you go deeper into the site from home page to specific works.</a:t>
            </a:r>
          </a:p>
          <a:p>
            <a:pPr marL="285750" indent="-285750">
              <a:buFont typeface="Arial"/>
              <a:buChar char="•"/>
            </a:pPr>
            <a:r>
              <a:rPr lang="en-US" sz="1200" dirty="0" smtClean="0"/>
              <a:t>The home page is very simple, the portfolio has more information, images, and color contrasts, and each project is even more detailed.</a:t>
            </a:r>
            <a:endParaRPr lang="en-US" sz="1200" dirty="0"/>
          </a:p>
        </p:txBody>
      </p:sp>
    </p:spTree>
    <p:extLst>
      <p:ext uri="{BB962C8B-B14F-4D97-AF65-F5344CB8AC3E}">
        <p14:creationId xmlns:p14="http://schemas.microsoft.com/office/powerpoint/2010/main" val="1881235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Boxes Design			Interactivity</a:t>
            </a:r>
            <a:endParaRPr lang="en-US" dirty="0"/>
          </a:p>
        </p:txBody>
      </p:sp>
      <p:pic>
        <p:nvPicPr>
          <p:cNvPr id="6" name="Content Placeholder 5" descr="5boxesinter.png"/>
          <p:cNvPicPr>
            <a:picLocks noGrp="1" noChangeAspect="1"/>
          </p:cNvPicPr>
          <p:nvPr>
            <p:ph idx="1"/>
          </p:nvPr>
        </p:nvPicPr>
        <p:blipFill>
          <a:blip r:embed="rId2">
            <a:extLst>
              <a:ext uri="{28A0092B-C50C-407E-A947-70E740481C1C}">
                <a14:useLocalDpi xmlns:a14="http://schemas.microsoft.com/office/drawing/2010/main" val="0"/>
              </a:ext>
            </a:extLst>
          </a:blip>
          <a:srcRect t="1839" b="1839"/>
          <a:stretch>
            <a:fillRect/>
          </a:stretch>
        </p:blipFill>
        <p:spPr>
          <a:xfrm>
            <a:off x="822960" y="1100628"/>
            <a:ext cx="7520940" cy="3579849"/>
          </a:xfrm>
        </p:spPr>
      </p:pic>
      <p:sp>
        <p:nvSpPr>
          <p:cNvPr id="7" name="TextBox 6"/>
          <p:cNvSpPr txBox="1"/>
          <p:nvPr/>
        </p:nvSpPr>
        <p:spPr>
          <a:xfrm>
            <a:off x="314073" y="3323281"/>
            <a:ext cx="1993689" cy="1015663"/>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sz="1200" dirty="0" smtClean="0"/>
              <a:t>When exploring other areas of the page, the color of the text changes as you mouse over it. </a:t>
            </a:r>
            <a:endParaRPr lang="en-US" sz="1200" dirty="0"/>
          </a:p>
        </p:txBody>
      </p:sp>
      <p:sp>
        <p:nvSpPr>
          <p:cNvPr id="8" name="TextBox 7"/>
          <p:cNvSpPr txBox="1"/>
          <p:nvPr/>
        </p:nvSpPr>
        <p:spPr>
          <a:xfrm>
            <a:off x="4410695" y="4496280"/>
            <a:ext cx="3823513" cy="830997"/>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sz="1200" dirty="0" smtClean="0"/>
              <a:t>This area of the pages uses more color changing cues to get the attention of the user.</a:t>
            </a:r>
          </a:p>
          <a:p>
            <a:pPr marL="285750" indent="-285750">
              <a:buFont typeface="Arial"/>
              <a:buChar char="•"/>
            </a:pPr>
            <a:r>
              <a:rPr lang="en-US" sz="1200" dirty="0" smtClean="0"/>
              <a:t>Also, the 5 pieces of work are displayed in a circular shape which enlarges as you mouse over it.</a:t>
            </a:r>
            <a:endParaRPr lang="en-US" sz="1200" dirty="0"/>
          </a:p>
        </p:txBody>
      </p:sp>
      <p:sp>
        <p:nvSpPr>
          <p:cNvPr id="10" name="TextBox 9"/>
          <p:cNvSpPr txBox="1"/>
          <p:nvPr/>
        </p:nvSpPr>
        <p:spPr>
          <a:xfrm>
            <a:off x="314073" y="5357539"/>
            <a:ext cx="3072467" cy="461665"/>
          </a:xfrm>
          <a:prstGeom prst="rect">
            <a:avLst/>
          </a:prstGeom>
          <a:solidFill>
            <a:schemeClr val="bg1"/>
          </a:solidFill>
          <a:ln>
            <a:solidFill>
              <a:schemeClr val="tx1"/>
            </a:solidFill>
          </a:ln>
        </p:spPr>
        <p:txBody>
          <a:bodyPr wrap="square" rtlCol="0">
            <a:spAutoFit/>
          </a:bodyPr>
          <a:lstStyle/>
          <a:p>
            <a:pPr marL="171450" indent="-171450">
              <a:buFont typeface="Arial"/>
              <a:buChar char="•"/>
            </a:pPr>
            <a:r>
              <a:rPr lang="en-US" sz="1200" dirty="0" smtClean="0"/>
              <a:t>At the bottom of the page there is a twitter link as well as mailing list entry location.</a:t>
            </a:r>
            <a:endParaRPr lang="en-US" sz="1200" dirty="0"/>
          </a:p>
        </p:txBody>
      </p:sp>
    </p:spTree>
    <p:extLst>
      <p:ext uri="{BB962C8B-B14F-4D97-AF65-F5344CB8AC3E}">
        <p14:creationId xmlns:p14="http://schemas.microsoft.com/office/powerpoint/2010/main" val="535096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5 Boxes Design 			Navigation</a:t>
            </a:r>
            <a:endParaRPr lang="en-US" dirty="0"/>
          </a:p>
        </p:txBody>
      </p:sp>
      <p:pic>
        <p:nvPicPr>
          <p:cNvPr id="4" name="Content Placeholder 3" descr="5boxe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9933" r="13088"/>
          <a:stretch/>
        </p:blipFill>
        <p:spPr>
          <a:xfrm>
            <a:off x="4867811" y="914400"/>
            <a:ext cx="3476089" cy="3332166"/>
          </a:xfrm>
        </p:spPr>
      </p:pic>
      <p:sp>
        <p:nvSpPr>
          <p:cNvPr id="5" name="TextBox 4"/>
          <p:cNvSpPr txBox="1"/>
          <p:nvPr/>
        </p:nvSpPr>
        <p:spPr>
          <a:xfrm>
            <a:off x="983189" y="1283528"/>
            <a:ext cx="3168054" cy="3416320"/>
          </a:xfrm>
          <a:prstGeom prst="rect">
            <a:avLst/>
          </a:prstGeom>
          <a:noFill/>
        </p:spPr>
        <p:txBody>
          <a:bodyPr wrap="square" rtlCol="0">
            <a:spAutoFit/>
          </a:bodyPr>
          <a:lstStyle/>
          <a:p>
            <a:pPr marL="285750" indent="-285750">
              <a:buFont typeface="Arial"/>
              <a:buChar char="•"/>
            </a:pPr>
            <a:r>
              <a:rPr lang="en-US" dirty="0" smtClean="0"/>
              <a:t>Navigation flows from top to bottom.</a:t>
            </a:r>
          </a:p>
          <a:p>
            <a:pPr marL="285750" indent="-285750">
              <a:buFont typeface="Arial"/>
              <a:buChar char="•"/>
            </a:pPr>
            <a:r>
              <a:rPr lang="en-US" dirty="0" smtClean="0"/>
              <a:t>Larger font at top, smaller font at bottom.</a:t>
            </a:r>
          </a:p>
          <a:p>
            <a:pPr marL="285750" indent="-285750">
              <a:buFont typeface="Arial"/>
              <a:buChar char="•"/>
            </a:pPr>
            <a:r>
              <a:rPr lang="en-US" dirty="0" smtClean="0"/>
              <a:t>Easy to tell where you are in the site, simple flow (visibility).</a:t>
            </a:r>
          </a:p>
          <a:p>
            <a:pPr marL="285750" indent="-285750">
              <a:buFont typeface="Arial"/>
              <a:buChar char="•"/>
            </a:pPr>
            <a:r>
              <a:rPr lang="en-US" dirty="0" smtClean="0"/>
              <a:t>The main </a:t>
            </a:r>
            <a:r>
              <a:rPr lang="en-US" dirty="0" err="1" smtClean="0"/>
              <a:t>nav</a:t>
            </a:r>
            <a:r>
              <a:rPr lang="en-US" dirty="0" smtClean="0"/>
              <a:t> remains at the top and the same throughout the site– easy access and visibility.</a:t>
            </a:r>
          </a:p>
          <a:p>
            <a:pPr marL="285750" indent="-285750">
              <a:buFont typeface="Arial"/>
              <a:buChar char="•"/>
            </a:pPr>
            <a:endParaRPr lang="en-US" dirty="0"/>
          </a:p>
        </p:txBody>
      </p:sp>
    </p:spTree>
    <p:extLst>
      <p:ext uri="{BB962C8B-B14F-4D97-AF65-F5344CB8AC3E}">
        <p14:creationId xmlns:p14="http://schemas.microsoft.com/office/powerpoint/2010/main" val="1813140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Headline &amp; Gallery Design	</a:t>
            </a:r>
            <a:endParaRPr lang="en-US" dirty="0"/>
          </a:p>
        </p:txBody>
      </p:sp>
      <p:pic>
        <p:nvPicPr>
          <p:cNvPr id="4" name="Content Placeholder 3" descr="HeadlineGallery1.png"/>
          <p:cNvPicPr>
            <a:picLocks noGrp="1" noChangeAspect="1"/>
          </p:cNvPicPr>
          <p:nvPr>
            <p:ph idx="1"/>
          </p:nvPr>
        </p:nvPicPr>
        <p:blipFill rotWithShape="1">
          <a:blip r:embed="rId2">
            <a:extLst>
              <a:ext uri="{28A0092B-C50C-407E-A947-70E740481C1C}">
                <a14:useLocalDpi xmlns:a14="http://schemas.microsoft.com/office/drawing/2010/main" val="0"/>
              </a:ext>
            </a:extLst>
          </a:blip>
          <a:srcRect l="-675"/>
          <a:stretch/>
        </p:blipFill>
        <p:spPr>
          <a:xfrm>
            <a:off x="822960" y="1100628"/>
            <a:ext cx="3482129" cy="3579849"/>
          </a:xfrm>
        </p:spPr>
      </p:pic>
      <p:pic>
        <p:nvPicPr>
          <p:cNvPr id="7" name="Picture 6" descr="Gallery2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370" y="1100628"/>
            <a:ext cx="3186530" cy="2499239"/>
          </a:xfrm>
          <a:prstGeom prst="rect">
            <a:avLst/>
          </a:prstGeom>
        </p:spPr>
      </p:pic>
      <p:sp>
        <p:nvSpPr>
          <p:cNvPr id="8" name="TextBox 7"/>
          <p:cNvSpPr txBox="1"/>
          <p:nvPr/>
        </p:nvSpPr>
        <p:spPr>
          <a:xfrm>
            <a:off x="5157370" y="3946166"/>
            <a:ext cx="3186530" cy="923330"/>
          </a:xfrm>
          <a:prstGeom prst="rect">
            <a:avLst/>
          </a:prstGeom>
          <a:noFill/>
        </p:spPr>
        <p:txBody>
          <a:bodyPr wrap="square" rtlCol="0">
            <a:spAutoFit/>
          </a:bodyPr>
          <a:lstStyle/>
          <a:p>
            <a:pPr marL="285750" indent="-285750">
              <a:buFont typeface="Arial"/>
              <a:buChar char="•"/>
            </a:pPr>
            <a:r>
              <a:rPr lang="en-US" dirty="0" smtClean="0"/>
              <a:t>Uses a simple headline followed by an array of organized images.</a:t>
            </a:r>
            <a:endParaRPr lang="en-US" dirty="0"/>
          </a:p>
        </p:txBody>
      </p:sp>
    </p:spTree>
    <p:extLst>
      <p:ext uri="{BB962C8B-B14F-4D97-AF65-F5344CB8AC3E}">
        <p14:creationId xmlns:p14="http://schemas.microsoft.com/office/powerpoint/2010/main" val="789039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 &amp; Gallery Design	</a:t>
            </a:r>
            <a:r>
              <a:rPr lang="en-US" dirty="0" smtClean="0"/>
              <a:t>Brand</a:t>
            </a:r>
            <a:endParaRPr lang="en-US" dirty="0"/>
          </a:p>
        </p:txBody>
      </p:sp>
      <p:pic>
        <p:nvPicPr>
          <p:cNvPr id="6" name="Content Placeholder 5" descr="HeadlineGallery1.png"/>
          <p:cNvPicPr>
            <a:picLocks noGrp="1" noChangeAspect="1"/>
          </p:cNvPicPr>
          <p:nvPr>
            <p:ph idx="1"/>
          </p:nvPr>
        </p:nvPicPr>
        <p:blipFill rotWithShape="1">
          <a:blip r:embed="rId2">
            <a:extLst>
              <a:ext uri="{28A0092B-C50C-407E-A947-70E740481C1C}">
                <a14:useLocalDpi xmlns:a14="http://schemas.microsoft.com/office/drawing/2010/main" val="0"/>
              </a:ext>
            </a:extLst>
          </a:blip>
          <a:srcRect r="2878"/>
          <a:stretch/>
        </p:blipFill>
        <p:spPr>
          <a:xfrm>
            <a:off x="4984670" y="914400"/>
            <a:ext cx="3359230" cy="3579849"/>
          </a:xfrm>
        </p:spPr>
      </p:pic>
      <p:sp>
        <p:nvSpPr>
          <p:cNvPr id="7" name="TextBox 6"/>
          <p:cNvSpPr txBox="1"/>
          <p:nvPr/>
        </p:nvSpPr>
        <p:spPr>
          <a:xfrm>
            <a:off x="822960" y="1338146"/>
            <a:ext cx="2823033" cy="2308324"/>
          </a:xfrm>
          <a:prstGeom prst="rect">
            <a:avLst/>
          </a:prstGeom>
          <a:noFill/>
        </p:spPr>
        <p:txBody>
          <a:bodyPr wrap="square" rtlCol="0">
            <a:spAutoFit/>
          </a:bodyPr>
          <a:lstStyle/>
          <a:p>
            <a:pPr marL="285750" indent="-285750">
              <a:buFont typeface="Arial"/>
              <a:buChar char="•"/>
            </a:pPr>
            <a:r>
              <a:rPr lang="en-US" dirty="0" smtClean="0"/>
              <a:t>Up beat</a:t>
            </a:r>
          </a:p>
          <a:p>
            <a:pPr marL="285750" indent="-285750">
              <a:buFont typeface="Arial"/>
              <a:buChar char="•"/>
            </a:pPr>
            <a:r>
              <a:rPr lang="en-US" dirty="0" smtClean="0"/>
              <a:t>Minimalist</a:t>
            </a:r>
          </a:p>
          <a:p>
            <a:pPr marL="285750" indent="-285750">
              <a:buFont typeface="Arial"/>
              <a:buChar char="•"/>
            </a:pPr>
            <a:r>
              <a:rPr lang="en-US" dirty="0" smtClean="0"/>
              <a:t>Family friendly</a:t>
            </a:r>
          </a:p>
          <a:p>
            <a:pPr marL="285750" indent="-285750">
              <a:buFont typeface="Arial"/>
              <a:buChar char="•"/>
            </a:pPr>
            <a:r>
              <a:rPr lang="en-US" dirty="0" smtClean="0"/>
              <a:t>Detailed oriented</a:t>
            </a:r>
          </a:p>
          <a:p>
            <a:pPr marL="285750" indent="-285750">
              <a:buFont typeface="Arial"/>
              <a:buChar char="•"/>
            </a:pPr>
            <a:r>
              <a:rPr lang="en-US" dirty="0" smtClean="0"/>
              <a:t>Appeals to the </a:t>
            </a:r>
            <a:r>
              <a:rPr lang="en-US" dirty="0" err="1" smtClean="0"/>
              <a:t>avg</a:t>
            </a:r>
            <a:r>
              <a:rPr lang="en-US" dirty="0" smtClean="0"/>
              <a:t>/everyday person</a:t>
            </a:r>
          </a:p>
          <a:p>
            <a:pPr marL="285750" indent="-285750">
              <a:buFont typeface="Arial"/>
              <a:buChar char="•"/>
            </a:pPr>
            <a:endParaRPr lang="en-US" dirty="0" smtClean="0"/>
          </a:p>
          <a:p>
            <a:pPr marL="285750" indent="-285750">
              <a:buFont typeface="Arial"/>
              <a:buChar char="•"/>
            </a:pPr>
            <a:endParaRPr lang="en-US" dirty="0" smtClean="0"/>
          </a:p>
        </p:txBody>
      </p:sp>
    </p:spTree>
    <p:extLst>
      <p:ext uri="{BB962C8B-B14F-4D97-AF65-F5344CB8AC3E}">
        <p14:creationId xmlns:p14="http://schemas.microsoft.com/office/powerpoint/2010/main" val="2453987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Headline &amp; Gallery </a:t>
            </a:r>
            <a:r>
              <a:rPr lang="en-US" dirty="0" smtClean="0"/>
              <a:t>		Functionality</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rcRect t="-8" b="-8"/>
          <a:stretch>
            <a:fillRect/>
          </a:stretch>
        </p:blipFill>
        <p:spPr>
          <a:xfrm>
            <a:off x="822960" y="1100138"/>
            <a:ext cx="3756025" cy="3579812"/>
          </a:xfrm>
        </p:spPr>
      </p:pic>
      <p:sp>
        <p:nvSpPr>
          <p:cNvPr id="6" name="TextBox 5"/>
          <p:cNvSpPr txBox="1"/>
          <p:nvPr/>
        </p:nvSpPr>
        <p:spPr>
          <a:xfrm>
            <a:off x="5326057" y="2422080"/>
            <a:ext cx="1993689" cy="2492990"/>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sz="1200" dirty="0" smtClean="0"/>
              <a:t>The different tiles are easy to navigate through.</a:t>
            </a:r>
          </a:p>
          <a:p>
            <a:pPr marL="285750" indent="-285750">
              <a:buFont typeface="Arial"/>
              <a:buChar char="•"/>
            </a:pPr>
            <a:r>
              <a:rPr lang="en-US" sz="1200" dirty="0" smtClean="0"/>
              <a:t>The captions underneath each image helps to efficiently go through the portfolio.</a:t>
            </a:r>
          </a:p>
          <a:p>
            <a:pPr marL="285750" indent="-285750">
              <a:buFont typeface="Arial"/>
              <a:buChar char="•"/>
            </a:pPr>
            <a:r>
              <a:rPr lang="en-US" sz="1200" dirty="0" smtClean="0"/>
              <a:t>There is not a lot of information to distract user, but enough to keep the flow of information.</a:t>
            </a:r>
            <a:endParaRPr lang="en-US" sz="1200" dirty="0"/>
          </a:p>
        </p:txBody>
      </p:sp>
      <p:sp>
        <p:nvSpPr>
          <p:cNvPr id="7" name="TextBox 6"/>
          <p:cNvSpPr txBox="1"/>
          <p:nvPr/>
        </p:nvSpPr>
        <p:spPr>
          <a:xfrm>
            <a:off x="5326057" y="1105362"/>
            <a:ext cx="3017843" cy="1015663"/>
          </a:xfrm>
          <a:prstGeom prst="rect">
            <a:avLst/>
          </a:prstGeom>
          <a:solidFill>
            <a:schemeClr val="bg1"/>
          </a:solidFill>
          <a:ln>
            <a:solidFill>
              <a:schemeClr val="tx1"/>
            </a:solidFill>
          </a:ln>
        </p:spPr>
        <p:txBody>
          <a:bodyPr wrap="square" rtlCol="0">
            <a:spAutoFit/>
          </a:bodyPr>
          <a:lstStyle/>
          <a:p>
            <a:pPr marL="285750" indent="-285750">
              <a:buFont typeface="Arial"/>
              <a:buChar char="•"/>
            </a:pPr>
            <a:r>
              <a:rPr lang="en-US" sz="1200" dirty="0" smtClean="0"/>
              <a:t>The top bar as well as bottom bar stay anchored throughout the page so you can easily see the about me section, contact info as well as project index no matter where you are on the page.</a:t>
            </a:r>
            <a:endParaRPr lang="en-US" sz="1200" dirty="0"/>
          </a:p>
        </p:txBody>
      </p:sp>
    </p:spTree>
    <p:extLst>
      <p:ext uri="{BB962C8B-B14F-4D97-AF65-F5344CB8AC3E}">
        <p14:creationId xmlns:p14="http://schemas.microsoft.com/office/powerpoint/2010/main" val="11828057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Angles.thmx</Template>
  <TotalTime>1397</TotalTime>
  <Words>1732</Words>
  <Application>Microsoft Macintosh PowerPoint</Application>
  <PresentationFormat>On-screen Show (4:3)</PresentationFormat>
  <Paragraphs>206</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Angles</vt:lpstr>
      <vt:lpstr>Competitive Analysis: Portfolos</vt:lpstr>
      <vt:lpstr>5 Boxes Design</vt:lpstr>
      <vt:lpstr>5 Boxes Design    Brand</vt:lpstr>
      <vt:lpstr>5 Boxes Design   Functionality</vt:lpstr>
      <vt:lpstr>5 Boxes Design   Interactivity</vt:lpstr>
      <vt:lpstr>5 Boxes Design    Navigation</vt:lpstr>
      <vt:lpstr>Headline &amp; Gallery Design </vt:lpstr>
      <vt:lpstr>Headline &amp; Gallery Design Brand</vt:lpstr>
      <vt:lpstr>Headline &amp; Gallery   Functionality</vt:lpstr>
      <vt:lpstr>Headline &amp; Gallery   Interactivity</vt:lpstr>
      <vt:lpstr>Headline &amp; Gallery   Navigation</vt:lpstr>
      <vt:lpstr>3D ScreenShots</vt:lpstr>
      <vt:lpstr>3D Screenshots   Brand</vt:lpstr>
      <vt:lpstr>3d Screenshots  Functionality</vt:lpstr>
      <vt:lpstr>3d Screenshots  interactivity</vt:lpstr>
      <vt:lpstr>3d Screenshots  Navigation</vt:lpstr>
      <vt:lpstr>Power Grid</vt:lpstr>
      <vt:lpstr>Power Grid    brand</vt:lpstr>
      <vt:lpstr>Power Grid   Functionality</vt:lpstr>
      <vt:lpstr>Power Grid   Interactivity</vt:lpstr>
      <vt:lpstr>Power Grid   Navigation</vt:lpstr>
      <vt:lpstr>Featured Photo</vt:lpstr>
      <vt:lpstr>Featured photo   brand</vt:lpstr>
      <vt:lpstr>Featured Photo  Functionality</vt:lpstr>
      <vt:lpstr>Featured photo  interactivity</vt:lpstr>
      <vt:lpstr>Featured Photo  Navigation</vt:lpstr>
      <vt:lpstr>5 Other Designs</vt:lpstr>
      <vt:lpstr>5 other Designs</vt:lpstr>
      <vt:lpstr>5 Other Designs</vt:lpstr>
      <vt:lpstr>5 other Designs</vt:lpstr>
      <vt:lpstr>5 other designs</vt:lpstr>
      <vt:lpstr>Sketch</vt:lpstr>
      <vt:lpstr>Websites Used</vt:lpstr>
    </vt:vector>
  </TitlesOfParts>
  <Company>SONGS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Competitive Analysis: Portfolos</dc:title>
  <dc:creator>Lynn Sakamoto Kay</dc:creator>
  <cp:lastModifiedBy>Lynn Sakamoto Kay</cp:lastModifiedBy>
  <cp:revision>37</cp:revision>
  <dcterms:created xsi:type="dcterms:W3CDTF">2012-01-19T07:49:10Z</dcterms:created>
  <dcterms:modified xsi:type="dcterms:W3CDTF">2012-01-20T07:54:50Z</dcterms:modified>
</cp:coreProperties>
</file>